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94687"/>
  </p:normalViewPr>
  <p:slideViewPr>
    <p:cSldViewPr snapToGrid="0" snapToObjects="1">
      <p:cViewPr varScale="1">
        <p:scale>
          <a:sx n="85" d="100"/>
          <a:sy n="85" d="100"/>
        </p:scale>
        <p:origin x="134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0EFFD-DC30-1C4F-B8E1-3D363B04C230}" type="datetimeFigureOut">
              <a:rPr lang="en-US" smtClean="0"/>
              <a:t>7/27/23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B9BA1-ED7A-C34D-8049-C926EE62BE88}" type="slidenum">
              <a:rPr lang="en-US" smtClean="0"/>
              <a:t>‹#›</a:t>
            </a:fld>
            <a:endParaRPr lang="en-US"/>
          </a:p>
        </p:txBody>
      </p:sp>
    </p:spTree>
    <p:extLst>
      <p:ext uri="{BB962C8B-B14F-4D97-AF65-F5344CB8AC3E}">
        <p14:creationId xmlns:p14="http://schemas.microsoft.com/office/powerpoint/2010/main" val="3223776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C0F2-6ED2-2148-8288-E13EE18C3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72B120-D6D6-2B42-93F8-157C84E38E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58A07D-85A7-464E-9511-9B1665CD1783}"/>
              </a:ext>
            </a:extLst>
          </p:cNvPr>
          <p:cNvSpPr>
            <a:spLocks noGrp="1"/>
          </p:cNvSpPr>
          <p:nvPr>
            <p:ph type="dt" sz="half" idx="10"/>
          </p:nvPr>
        </p:nvSpPr>
        <p:spPr/>
        <p:txBody>
          <a:bodyPr/>
          <a:lstStyle/>
          <a:p>
            <a:fld id="{08D36839-C179-6E4C-8A99-F3B1049BFAD3}" type="datetime1">
              <a:rPr lang="en-US" smtClean="0"/>
              <a:t>7/27/23</a:t>
            </a:fld>
            <a:endParaRPr lang="en-US"/>
          </a:p>
        </p:txBody>
      </p:sp>
      <p:sp>
        <p:nvSpPr>
          <p:cNvPr id="5" name="Footer Placeholder 4">
            <a:extLst>
              <a:ext uri="{FF2B5EF4-FFF2-40B4-BE49-F238E27FC236}">
                <a16:creationId xmlns:a16="http://schemas.microsoft.com/office/drawing/2014/main" id="{51C0CA51-C213-4742-AFA3-B7D5657D6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C8883-C4B1-314A-8A3F-E4DE21442C7B}"/>
              </a:ext>
            </a:extLst>
          </p:cNvPr>
          <p:cNvSpPr>
            <a:spLocks noGrp="1"/>
          </p:cNvSpPr>
          <p:nvPr>
            <p:ph type="sldNum" sz="quarter" idx="12"/>
          </p:nvPr>
        </p:nvSpPr>
        <p:spPr/>
        <p:txBody>
          <a:bodyPr/>
          <a:lstStyle/>
          <a:p>
            <a:fld id="{1FE31415-D8BD-A942-9704-B6CE65DA21A9}" type="slidenum">
              <a:rPr lang="en-US" smtClean="0"/>
              <a:t>‹#›</a:t>
            </a:fld>
            <a:endParaRPr lang="en-US"/>
          </a:p>
        </p:txBody>
      </p:sp>
    </p:spTree>
    <p:extLst>
      <p:ext uri="{BB962C8B-B14F-4D97-AF65-F5344CB8AC3E}">
        <p14:creationId xmlns:p14="http://schemas.microsoft.com/office/powerpoint/2010/main" val="230949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82601-6AEC-684F-9542-A14D85D3CE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067AA3-A51B-7346-8D74-DF7A5F9C895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57E1DE-ED14-2744-8E46-4CB2EF9649AA}"/>
              </a:ext>
            </a:extLst>
          </p:cNvPr>
          <p:cNvSpPr>
            <a:spLocks noGrp="1"/>
          </p:cNvSpPr>
          <p:nvPr>
            <p:ph type="dt" sz="half" idx="10"/>
          </p:nvPr>
        </p:nvSpPr>
        <p:spPr/>
        <p:txBody>
          <a:bodyPr/>
          <a:lstStyle/>
          <a:p>
            <a:fld id="{8F82E0E6-F5F1-5A42-A9AF-20EF31F5A8FD}" type="datetime1">
              <a:rPr lang="en-US" smtClean="0"/>
              <a:t>7/27/23</a:t>
            </a:fld>
            <a:endParaRPr lang="en-US"/>
          </a:p>
        </p:txBody>
      </p:sp>
      <p:sp>
        <p:nvSpPr>
          <p:cNvPr id="5" name="Footer Placeholder 4">
            <a:extLst>
              <a:ext uri="{FF2B5EF4-FFF2-40B4-BE49-F238E27FC236}">
                <a16:creationId xmlns:a16="http://schemas.microsoft.com/office/drawing/2014/main" id="{DFC76730-6F2E-B042-BDE6-0BD8E2976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B58DBD-30F4-7C4A-8E74-E62AA7FA168F}"/>
              </a:ext>
            </a:extLst>
          </p:cNvPr>
          <p:cNvSpPr>
            <a:spLocks noGrp="1"/>
          </p:cNvSpPr>
          <p:nvPr>
            <p:ph type="sldNum" sz="quarter" idx="12"/>
          </p:nvPr>
        </p:nvSpPr>
        <p:spPr/>
        <p:txBody>
          <a:bodyPr/>
          <a:lstStyle/>
          <a:p>
            <a:fld id="{1FE31415-D8BD-A942-9704-B6CE65DA21A9}" type="slidenum">
              <a:rPr lang="en-US" smtClean="0"/>
              <a:t>‹#›</a:t>
            </a:fld>
            <a:endParaRPr lang="en-US"/>
          </a:p>
        </p:txBody>
      </p:sp>
    </p:spTree>
    <p:extLst>
      <p:ext uri="{BB962C8B-B14F-4D97-AF65-F5344CB8AC3E}">
        <p14:creationId xmlns:p14="http://schemas.microsoft.com/office/powerpoint/2010/main" val="2701198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C2572-1C2F-7149-A38D-032BBAF533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5AF5-5BE3-7948-A253-4D6487C4AEF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C8032-F7C5-E943-B583-B33BE21D1F46}"/>
              </a:ext>
            </a:extLst>
          </p:cNvPr>
          <p:cNvSpPr>
            <a:spLocks noGrp="1"/>
          </p:cNvSpPr>
          <p:nvPr>
            <p:ph type="dt" sz="half" idx="10"/>
          </p:nvPr>
        </p:nvSpPr>
        <p:spPr/>
        <p:txBody>
          <a:bodyPr/>
          <a:lstStyle/>
          <a:p>
            <a:fld id="{B90869DF-C9F0-844F-8095-27D17EE79F1B}" type="datetime1">
              <a:rPr lang="en-US" smtClean="0"/>
              <a:t>7/27/23</a:t>
            </a:fld>
            <a:endParaRPr lang="en-US"/>
          </a:p>
        </p:txBody>
      </p:sp>
      <p:sp>
        <p:nvSpPr>
          <p:cNvPr id="5" name="Footer Placeholder 4">
            <a:extLst>
              <a:ext uri="{FF2B5EF4-FFF2-40B4-BE49-F238E27FC236}">
                <a16:creationId xmlns:a16="http://schemas.microsoft.com/office/drawing/2014/main" id="{991E7149-E370-BE4D-98D9-76F15555C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F46B2-C8FB-CB43-A2EF-934A3BA94729}"/>
              </a:ext>
            </a:extLst>
          </p:cNvPr>
          <p:cNvSpPr>
            <a:spLocks noGrp="1"/>
          </p:cNvSpPr>
          <p:nvPr>
            <p:ph type="sldNum" sz="quarter" idx="12"/>
          </p:nvPr>
        </p:nvSpPr>
        <p:spPr/>
        <p:txBody>
          <a:bodyPr/>
          <a:lstStyle/>
          <a:p>
            <a:fld id="{1FE31415-D8BD-A942-9704-B6CE65DA21A9}" type="slidenum">
              <a:rPr lang="en-US" smtClean="0"/>
              <a:t>‹#›</a:t>
            </a:fld>
            <a:endParaRPr lang="en-US"/>
          </a:p>
        </p:txBody>
      </p:sp>
    </p:spTree>
    <p:extLst>
      <p:ext uri="{BB962C8B-B14F-4D97-AF65-F5344CB8AC3E}">
        <p14:creationId xmlns:p14="http://schemas.microsoft.com/office/powerpoint/2010/main" val="2656924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734C-51BD-7745-B257-6E510DC3F8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46115B-B378-6C4B-A75C-22A5FD366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50516-A54A-4648-ABB9-4FDA58CD95CA}"/>
              </a:ext>
            </a:extLst>
          </p:cNvPr>
          <p:cNvSpPr>
            <a:spLocks noGrp="1"/>
          </p:cNvSpPr>
          <p:nvPr>
            <p:ph type="dt" sz="half" idx="10"/>
          </p:nvPr>
        </p:nvSpPr>
        <p:spPr/>
        <p:txBody>
          <a:bodyPr/>
          <a:lstStyle/>
          <a:p>
            <a:fld id="{82BAF689-808C-A249-8FD2-B98FB0B38866}" type="datetime1">
              <a:rPr lang="en-US" smtClean="0"/>
              <a:t>7/27/23</a:t>
            </a:fld>
            <a:endParaRPr lang="en-US"/>
          </a:p>
        </p:txBody>
      </p:sp>
      <p:sp>
        <p:nvSpPr>
          <p:cNvPr id="5" name="Footer Placeholder 4">
            <a:extLst>
              <a:ext uri="{FF2B5EF4-FFF2-40B4-BE49-F238E27FC236}">
                <a16:creationId xmlns:a16="http://schemas.microsoft.com/office/drawing/2014/main" id="{1ACDBE69-2583-2B46-AB76-AD8B97C77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9954D-1574-1745-81C3-7A088F44EB7B}"/>
              </a:ext>
            </a:extLst>
          </p:cNvPr>
          <p:cNvSpPr>
            <a:spLocks noGrp="1"/>
          </p:cNvSpPr>
          <p:nvPr>
            <p:ph type="sldNum" sz="quarter" idx="12"/>
          </p:nvPr>
        </p:nvSpPr>
        <p:spPr/>
        <p:txBody>
          <a:bodyPr/>
          <a:lstStyle/>
          <a:p>
            <a:fld id="{1FE31415-D8BD-A942-9704-B6CE65DA21A9}" type="slidenum">
              <a:rPr lang="en-US" smtClean="0"/>
              <a:t>‹#›</a:t>
            </a:fld>
            <a:endParaRPr lang="en-US"/>
          </a:p>
        </p:txBody>
      </p:sp>
    </p:spTree>
    <p:extLst>
      <p:ext uri="{BB962C8B-B14F-4D97-AF65-F5344CB8AC3E}">
        <p14:creationId xmlns:p14="http://schemas.microsoft.com/office/powerpoint/2010/main" val="2785859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5458-09B5-2B4E-B122-1BFFF198BA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263B9A-69CC-FF4C-944D-1AA97F4442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9FD444-B4D9-3240-831C-B971A08073E6}"/>
              </a:ext>
            </a:extLst>
          </p:cNvPr>
          <p:cNvSpPr>
            <a:spLocks noGrp="1"/>
          </p:cNvSpPr>
          <p:nvPr>
            <p:ph type="dt" sz="half" idx="10"/>
          </p:nvPr>
        </p:nvSpPr>
        <p:spPr/>
        <p:txBody>
          <a:bodyPr/>
          <a:lstStyle/>
          <a:p>
            <a:fld id="{CF3E930C-D241-C74F-B2C6-D77B6EE13676}" type="datetime1">
              <a:rPr lang="en-US" smtClean="0"/>
              <a:t>7/27/23</a:t>
            </a:fld>
            <a:endParaRPr lang="en-US"/>
          </a:p>
        </p:txBody>
      </p:sp>
      <p:sp>
        <p:nvSpPr>
          <p:cNvPr id="5" name="Footer Placeholder 4">
            <a:extLst>
              <a:ext uri="{FF2B5EF4-FFF2-40B4-BE49-F238E27FC236}">
                <a16:creationId xmlns:a16="http://schemas.microsoft.com/office/drawing/2014/main" id="{8C6EB486-A36F-F046-9E97-C235A541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8D9772-FF37-4C4C-9EE1-4B185C9E7567}"/>
              </a:ext>
            </a:extLst>
          </p:cNvPr>
          <p:cNvSpPr>
            <a:spLocks noGrp="1"/>
          </p:cNvSpPr>
          <p:nvPr>
            <p:ph type="sldNum" sz="quarter" idx="12"/>
          </p:nvPr>
        </p:nvSpPr>
        <p:spPr/>
        <p:txBody>
          <a:bodyPr/>
          <a:lstStyle/>
          <a:p>
            <a:fld id="{1FE31415-D8BD-A942-9704-B6CE65DA21A9}" type="slidenum">
              <a:rPr lang="en-US" smtClean="0"/>
              <a:t>‹#›</a:t>
            </a:fld>
            <a:endParaRPr lang="en-US"/>
          </a:p>
        </p:txBody>
      </p:sp>
    </p:spTree>
    <p:extLst>
      <p:ext uri="{BB962C8B-B14F-4D97-AF65-F5344CB8AC3E}">
        <p14:creationId xmlns:p14="http://schemas.microsoft.com/office/powerpoint/2010/main" val="774731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D0F9-2EAA-AE4A-8408-91299720C7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2670A-B414-B745-919B-28AFED87F04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B24FCB-4DB5-2048-BAEB-17A7858FDEB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25CC81-517B-FC45-B92E-7238F361D1C7}"/>
              </a:ext>
            </a:extLst>
          </p:cNvPr>
          <p:cNvSpPr>
            <a:spLocks noGrp="1"/>
          </p:cNvSpPr>
          <p:nvPr>
            <p:ph type="dt" sz="half" idx="10"/>
          </p:nvPr>
        </p:nvSpPr>
        <p:spPr/>
        <p:txBody>
          <a:bodyPr/>
          <a:lstStyle/>
          <a:p>
            <a:fld id="{707D6A17-0F05-4C44-996C-D6FA742ED1CA}" type="datetime1">
              <a:rPr lang="en-US" smtClean="0"/>
              <a:t>7/27/23</a:t>
            </a:fld>
            <a:endParaRPr lang="en-US"/>
          </a:p>
        </p:txBody>
      </p:sp>
      <p:sp>
        <p:nvSpPr>
          <p:cNvPr id="6" name="Footer Placeholder 5">
            <a:extLst>
              <a:ext uri="{FF2B5EF4-FFF2-40B4-BE49-F238E27FC236}">
                <a16:creationId xmlns:a16="http://schemas.microsoft.com/office/drawing/2014/main" id="{0C38E51D-4E29-6649-A505-2996303987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58E16F-2299-0C49-8C6D-D1DBCE267019}"/>
              </a:ext>
            </a:extLst>
          </p:cNvPr>
          <p:cNvSpPr>
            <a:spLocks noGrp="1"/>
          </p:cNvSpPr>
          <p:nvPr>
            <p:ph type="sldNum" sz="quarter" idx="12"/>
          </p:nvPr>
        </p:nvSpPr>
        <p:spPr/>
        <p:txBody>
          <a:bodyPr/>
          <a:lstStyle/>
          <a:p>
            <a:fld id="{1FE31415-D8BD-A942-9704-B6CE65DA21A9}" type="slidenum">
              <a:rPr lang="en-US" smtClean="0"/>
              <a:t>‹#›</a:t>
            </a:fld>
            <a:endParaRPr lang="en-US"/>
          </a:p>
        </p:txBody>
      </p:sp>
    </p:spTree>
    <p:extLst>
      <p:ext uri="{BB962C8B-B14F-4D97-AF65-F5344CB8AC3E}">
        <p14:creationId xmlns:p14="http://schemas.microsoft.com/office/powerpoint/2010/main" val="2917060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37900-7298-ED45-9B3F-C9EDA16C3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35BC14-0890-7A45-A83B-20AD1D8B81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96D53F-D05C-1444-A3AA-63CE7324D3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FE5356-1AF5-C34C-B216-58A90E384F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CFE45C6-DCDE-E04D-90AC-0DD89DF3E0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51040D-ABAD-C74E-9FE2-092D5218EAD1}"/>
              </a:ext>
            </a:extLst>
          </p:cNvPr>
          <p:cNvSpPr>
            <a:spLocks noGrp="1"/>
          </p:cNvSpPr>
          <p:nvPr>
            <p:ph type="dt" sz="half" idx="10"/>
          </p:nvPr>
        </p:nvSpPr>
        <p:spPr/>
        <p:txBody>
          <a:bodyPr/>
          <a:lstStyle/>
          <a:p>
            <a:fld id="{244EBF38-E396-FF49-A440-90067369F571}" type="datetime1">
              <a:rPr lang="en-US" smtClean="0"/>
              <a:t>7/27/23</a:t>
            </a:fld>
            <a:endParaRPr lang="en-US"/>
          </a:p>
        </p:txBody>
      </p:sp>
      <p:sp>
        <p:nvSpPr>
          <p:cNvPr id="8" name="Footer Placeholder 7">
            <a:extLst>
              <a:ext uri="{FF2B5EF4-FFF2-40B4-BE49-F238E27FC236}">
                <a16:creationId xmlns:a16="http://schemas.microsoft.com/office/drawing/2014/main" id="{50E08160-3C2C-C646-AD1C-846D6610F4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0861C1-4F67-0A44-A8A6-BEEB24CB0360}"/>
              </a:ext>
            </a:extLst>
          </p:cNvPr>
          <p:cNvSpPr>
            <a:spLocks noGrp="1"/>
          </p:cNvSpPr>
          <p:nvPr>
            <p:ph type="sldNum" sz="quarter" idx="12"/>
          </p:nvPr>
        </p:nvSpPr>
        <p:spPr/>
        <p:txBody>
          <a:bodyPr/>
          <a:lstStyle/>
          <a:p>
            <a:fld id="{1FE31415-D8BD-A942-9704-B6CE65DA21A9}" type="slidenum">
              <a:rPr lang="en-US" smtClean="0"/>
              <a:t>‹#›</a:t>
            </a:fld>
            <a:endParaRPr lang="en-US"/>
          </a:p>
        </p:txBody>
      </p:sp>
    </p:spTree>
    <p:extLst>
      <p:ext uri="{BB962C8B-B14F-4D97-AF65-F5344CB8AC3E}">
        <p14:creationId xmlns:p14="http://schemas.microsoft.com/office/powerpoint/2010/main" val="285372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9829-AA9B-1440-80D9-4A96C4061F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B769A4-E8F7-0341-A034-F9B0EA908EF2}"/>
              </a:ext>
            </a:extLst>
          </p:cNvPr>
          <p:cNvSpPr>
            <a:spLocks noGrp="1"/>
          </p:cNvSpPr>
          <p:nvPr>
            <p:ph type="dt" sz="half" idx="10"/>
          </p:nvPr>
        </p:nvSpPr>
        <p:spPr/>
        <p:txBody>
          <a:bodyPr/>
          <a:lstStyle/>
          <a:p>
            <a:fld id="{18BCF082-F50E-704A-B476-7EAA88EA40C7}" type="datetime1">
              <a:rPr lang="en-US" smtClean="0"/>
              <a:t>7/27/23</a:t>
            </a:fld>
            <a:endParaRPr lang="en-US"/>
          </a:p>
        </p:txBody>
      </p:sp>
      <p:sp>
        <p:nvSpPr>
          <p:cNvPr id="4" name="Footer Placeholder 3">
            <a:extLst>
              <a:ext uri="{FF2B5EF4-FFF2-40B4-BE49-F238E27FC236}">
                <a16:creationId xmlns:a16="http://schemas.microsoft.com/office/drawing/2014/main" id="{577791D8-6605-FB43-98D0-C8337F3FDB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BBF922-8C5D-F545-8EB1-20B05A11FEB5}"/>
              </a:ext>
            </a:extLst>
          </p:cNvPr>
          <p:cNvSpPr>
            <a:spLocks noGrp="1"/>
          </p:cNvSpPr>
          <p:nvPr>
            <p:ph type="sldNum" sz="quarter" idx="12"/>
          </p:nvPr>
        </p:nvSpPr>
        <p:spPr/>
        <p:txBody>
          <a:bodyPr/>
          <a:lstStyle/>
          <a:p>
            <a:fld id="{1FE31415-D8BD-A942-9704-B6CE65DA21A9}" type="slidenum">
              <a:rPr lang="en-US" smtClean="0"/>
              <a:t>‹#›</a:t>
            </a:fld>
            <a:endParaRPr lang="en-US"/>
          </a:p>
        </p:txBody>
      </p:sp>
    </p:spTree>
    <p:extLst>
      <p:ext uri="{BB962C8B-B14F-4D97-AF65-F5344CB8AC3E}">
        <p14:creationId xmlns:p14="http://schemas.microsoft.com/office/powerpoint/2010/main" val="2583397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768262-45A2-4B46-9736-A869B8A77B74}"/>
              </a:ext>
            </a:extLst>
          </p:cNvPr>
          <p:cNvSpPr>
            <a:spLocks noGrp="1"/>
          </p:cNvSpPr>
          <p:nvPr>
            <p:ph type="dt" sz="half" idx="10"/>
          </p:nvPr>
        </p:nvSpPr>
        <p:spPr/>
        <p:txBody>
          <a:bodyPr/>
          <a:lstStyle/>
          <a:p>
            <a:fld id="{3DAE938A-F937-7D49-9939-409E8BED48E3}" type="datetime1">
              <a:rPr lang="en-US" smtClean="0"/>
              <a:t>7/27/23</a:t>
            </a:fld>
            <a:endParaRPr lang="en-US"/>
          </a:p>
        </p:txBody>
      </p:sp>
      <p:sp>
        <p:nvSpPr>
          <p:cNvPr id="3" name="Footer Placeholder 2">
            <a:extLst>
              <a:ext uri="{FF2B5EF4-FFF2-40B4-BE49-F238E27FC236}">
                <a16:creationId xmlns:a16="http://schemas.microsoft.com/office/drawing/2014/main" id="{40605161-EF3C-7D4B-8E4F-3BF31C6E6B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3C577-D8DE-6E4E-AD4C-FA3543F93094}"/>
              </a:ext>
            </a:extLst>
          </p:cNvPr>
          <p:cNvSpPr>
            <a:spLocks noGrp="1"/>
          </p:cNvSpPr>
          <p:nvPr>
            <p:ph type="sldNum" sz="quarter" idx="12"/>
          </p:nvPr>
        </p:nvSpPr>
        <p:spPr/>
        <p:txBody>
          <a:bodyPr/>
          <a:lstStyle/>
          <a:p>
            <a:fld id="{1FE31415-D8BD-A942-9704-B6CE65DA21A9}" type="slidenum">
              <a:rPr lang="en-US" smtClean="0"/>
              <a:t>‹#›</a:t>
            </a:fld>
            <a:endParaRPr lang="en-US"/>
          </a:p>
        </p:txBody>
      </p:sp>
    </p:spTree>
    <p:extLst>
      <p:ext uri="{BB962C8B-B14F-4D97-AF65-F5344CB8AC3E}">
        <p14:creationId xmlns:p14="http://schemas.microsoft.com/office/powerpoint/2010/main" val="470446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84E5-22FD-734F-8033-748E4DF7D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BBA536-B286-0042-9FEC-99DDED2A89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BDA89B-6DE7-F647-BD2F-837FD2A94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B80F8-7781-9143-B2F1-CCCECB79C809}"/>
              </a:ext>
            </a:extLst>
          </p:cNvPr>
          <p:cNvSpPr>
            <a:spLocks noGrp="1"/>
          </p:cNvSpPr>
          <p:nvPr>
            <p:ph type="dt" sz="half" idx="10"/>
          </p:nvPr>
        </p:nvSpPr>
        <p:spPr/>
        <p:txBody>
          <a:bodyPr/>
          <a:lstStyle/>
          <a:p>
            <a:fld id="{0FCA87E4-9581-9E48-BD6A-876FFF226835}" type="datetime1">
              <a:rPr lang="en-US" smtClean="0"/>
              <a:t>7/27/23</a:t>
            </a:fld>
            <a:endParaRPr lang="en-US"/>
          </a:p>
        </p:txBody>
      </p:sp>
      <p:sp>
        <p:nvSpPr>
          <p:cNvPr id="6" name="Footer Placeholder 5">
            <a:extLst>
              <a:ext uri="{FF2B5EF4-FFF2-40B4-BE49-F238E27FC236}">
                <a16:creationId xmlns:a16="http://schemas.microsoft.com/office/drawing/2014/main" id="{21155047-5D3D-044F-B384-78588D478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6C0BF-3EB3-9A43-8D6B-8D400CB7A06E}"/>
              </a:ext>
            </a:extLst>
          </p:cNvPr>
          <p:cNvSpPr>
            <a:spLocks noGrp="1"/>
          </p:cNvSpPr>
          <p:nvPr>
            <p:ph type="sldNum" sz="quarter" idx="12"/>
          </p:nvPr>
        </p:nvSpPr>
        <p:spPr/>
        <p:txBody>
          <a:bodyPr/>
          <a:lstStyle/>
          <a:p>
            <a:fld id="{1FE31415-D8BD-A942-9704-B6CE65DA21A9}" type="slidenum">
              <a:rPr lang="en-US" smtClean="0"/>
              <a:t>‹#›</a:t>
            </a:fld>
            <a:endParaRPr lang="en-US"/>
          </a:p>
        </p:txBody>
      </p:sp>
    </p:spTree>
    <p:extLst>
      <p:ext uri="{BB962C8B-B14F-4D97-AF65-F5344CB8AC3E}">
        <p14:creationId xmlns:p14="http://schemas.microsoft.com/office/powerpoint/2010/main" val="172367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44FB-0DD4-824F-9B75-E5204D1F74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85986A-72FB-EF4A-9FB6-3D2E1EE3BA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634498-7E2C-8B43-9485-D9864BA8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CDA3A5-BB11-F04C-A2E0-1B9EB43810CC}"/>
              </a:ext>
            </a:extLst>
          </p:cNvPr>
          <p:cNvSpPr>
            <a:spLocks noGrp="1"/>
          </p:cNvSpPr>
          <p:nvPr>
            <p:ph type="dt" sz="half" idx="10"/>
          </p:nvPr>
        </p:nvSpPr>
        <p:spPr/>
        <p:txBody>
          <a:bodyPr/>
          <a:lstStyle/>
          <a:p>
            <a:fld id="{B3798419-F1C1-074E-9D2F-AD7972E4A0DE}" type="datetime1">
              <a:rPr lang="en-US" smtClean="0"/>
              <a:t>7/27/23</a:t>
            </a:fld>
            <a:endParaRPr lang="en-US"/>
          </a:p>
        </p:txBody>
      </p:sp>
      <p:sp>
        <p:nvSpPr>
          <p:cNvPr id="6" name="Footer Placeholder 5">
            <a:extLst>
              <a:ext uri="{FF2B5EF4-FFF2-40B4-BE49-F238E27FC236}">
                <a16:creationId xmlns:a16="http://schemas.microsoft.com/office/drawing/2014/main" id="{0F330DC1-A142-A241-8064-A66D28D95B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7CAFA-DF45-984C-9063-366D9DC33931}"/>
              </a:ext>
            </a:extLst>
          </p:cNvPr>
          <p:cNvSpPr>
            <a:spLocks noGrp="1"/>
          </p:cNvSpPr>
          <p:nvPr>
            <p:ph type="sldNum" sz="quarter" idx="12"/>
          </p:nvPr>
        </p:nvSpPr>
        <p:spPr/>
        <p:txBody>
          <a:bodyPr/>
          <a:lstStyle/>
          <a:p>
            <a:fld id="{1FE31415-D8BD-A942-9704-B6CE65DA21A9}" type="slidenum">
              <a:rPr lang="en-US" smtClean="0"/>
              <a:t>‹#›</a:t>
            </a:fld>
            <a:endParaRPr lang="en-US"/>
          </a:p>
        </p:txBody>
      </p:sp>
    </p:spTree>
    <p:extLst>
      <p:ext uri="{BB962C8B-B14F-4D97-AF65-F5344CB8AC3E}">
        <p14:creationId xmlns:p14="http://schemas.microsoft.com/office/powerpoint/2010/main" val="416216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3F3909-E686-3040-AC36-88715249E5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315EA0-2228-FA40-B513-8D59490735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DCE91-F56B-5347-8D3D-AF82959C8E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1D1A1-CB77-9C41-A641-0C8419E2BE2D}" type="datetime1">
              <a:rPr lang="en-US" smtClean="0"/>
              <a:t>7/27/23</a:t>
            </a:fld>
            <a:endParaRPr lang="en-US"/>
          </a:p>
        </p:txBody>
      </p:sp>
      <p:sp>
        <p:nvSpPr>
          <p:cNvPr id="5" name="Footer Placeholder 4">
            <a:extLst>
              <a:ext uri="{FF2B5EF4-FFF2-40B4-BE49-F238E27FC236}">
                <a16:creationId xmlns:a16="http://schemas.microsoft.com/office/drawing/2014/main" id="{D7FECC6C-98BC-9043-BB19-707C45EDC5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618B70-4685-3340-A5E2-5887C6766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31415-D8BD-A942-9704-B6CE65DA21A9}" type="slidenum">
              <a:rPr lang="en-US" smtClean="0"/>
              <a:t>‹#›</a:t>
            </a:fld>
            <a:endParaRPr lang="en-US"/>
          </a:p>
        </p:txBody>
      </p:sp>
    </p:spTree>
    <p:extLst>
      <p:ext uri="{BB962C8B-B14F-4D97-AF65-F5344CB8AC3E}">
        <p14:creationId xmlns:p14="http://schemas.microsoft.com/office/powerpoint/2010/main" val="10170863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britannica.com/science/photoperiodis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C9DA-B25C-D147-93F6-270639437215}"/>
              </a:ext>
            </a:extLst>
          </p:cNvPr>
          <p:cNvSpPr>
            <a:spLocks noGrp="1"/>
          </p:cNvSpPr>
          <p:nvPr>
            <p:ph type="ctrTitle"/>
          </p:nvPr>
        </p:nvSpPr>
        <p:spPr/>
        <p:txBody>
          <a:bodyPr>
            <a:normAutofit fontScale="90000"/>
          </a:bodyPr>
          <a:lstStyle/>
          <a:p>
            <a:r>
              <a:rPr lang="en-US" dirty="0"/>
              <a:t>EFFECTS OF PHOTOPERIOD ON REPRODUCTION AND MATING BEHAVIOR </a:t>
            </a:r>
            <a:br>
              <a:rPr lang="en-US" dirty="0"/>
            </a:br>
            <a:endParaRPr lang="en-US" dirty="0"/>
          </a:p>
        </p:txBody>
      </p:sp>
      <p:sp>
        <p:nvSpPr>
          <p:cNvPr id="3" name="Subtitle 2">
            <a:extLst>
              <a:ext uri="{FF2B5EF4-FFF2-40B4-BE49-F238E27FC236}">
                <a16:creationId xmlns:a16="http://schemas.microsoft.com/office/drawing/2014/main" id="{363D56F9-3FBE-C240-B564-D21969291620}"/>
              </a:ext>
            </a:extLst>
          </p:cNvPr>
          <p:cNvSpPr>
            <a:spLocks noGrp="1"/>
          </p:cNvSpPr>
          <p:nvPr>
            <p:ph type="subTitle" idx="1"/>
          </p:nvPr>
        </p:nvSpPr>
        <p:spPr/>
        <p:txBody>
          <a:bodyPr/>
          <a:lstStyle/>
          <a:p>
            <a:r>
              <a:rPr lang="en-US" dirty="0"/>
              <a:t>GROUP 20</a:t>
            </a:r>
          </a:p>
        </p:txBody>
      </p:sp>
      <p:sp>
        <p:nvSpPr>
          <p:cNvPr id="4" name="Slide Number Placeholder 3">
            <a:extLst>
              <a:ext uri="{FF2B5EF4-FFF2-40B4-BE49-F238E27FC236}">
                <a16:creationId xmlns:a16="http://schemas.microsoft.com/office/drawing/2014/main" id="{2B6F37F6-799E-A74A-96D3-A7DF8FBD7D38}"/>
              </a:ext>
            </a:extLst>
          </p:cNvPr>
          <p:cNvSpPr>
            <a:spLocks noGrp="1"/>
          </p:cNvSpPr>
          <p:nvPr>
            <p:ph type="sldNum" sz="quarter" idx="12"/>
          </p:nvPr>
        </p:nvSpPr>
        <p:spPr/>
        <p:txBody>
          <a:bodyPr/>
          <a:lstStyle/>
          <a:p>
            <a:fld id="{1FE31415-D8BD-A942-9704-B6CE65DA21A9}" type="slidenum">
              <a:rPr lang="en-US" smtClean="0"/>
              <a:t>1</a:t>
            </a:fld>
            <a:endParaRPr lang="en-US"/>
          </a:p>
        </p:txBody>
      </p:sp>
    </p:spTree>
    <p:extLst>
      <p:ext uri="{BB962C8B-B14F-4D97-AF65-F5344CB8AC3E}">
        <p14:creationId xmlns:p14="http://schemas.microsoft.com/office/powerpoint/2010/main" val="3148324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39EA-969D-C643-A706-55F51595CF00}"/>
              </a:ext>
            </a:extLst>
          </p:cNvPr>
          <p:cNvSpPr>
            <a:spLocks noGrp="1"/>
          </p:cNvSpPr>
          <p:nvPr>
            <p:ph type="title"/>
          </p:nvPr>
        </p:nvSpPr>
        <p:spPr>
          <a:xfrm>
            <a:off x="0" y="365125"/>
            <a:ext cx="12192000" cy="1325563"/>
          </a:xfrm>
        </p:spPr>
        <p:txBody>
          <a:bodyPr/>
          <a:lstStyle/>
          <a:p>
            <a:r>
              <a:rPr lang="en-US" dirty="0"/>
              <a:t>CONT’ EFFECTS OF PHOTOPERIOD ON REPRODUCTION</a:t>
            </a:r>
          </a:p>
        </p:txBody>
      </p:sp>
      <p:sp>
        <p:nvSpPr>
          <p:cNvPr id="3" name="Content Placeholder 2">
            <a:extLst>
              <a:ext uri="{FF2B5EF4-FFF2-40B4-BE49-F238E27FC236}">
                <a16:creationId xmlns:a16="http://schemas.microsoft.com/office/drawing/2014/main" id="{DF066044-6064-DE46-9046-04275274E43C}"/>
              </a:ext>
            </a:extLst>
          </p:cNvPr>
          <p:cNvSpPr>
            <a:spLocks noGrp="1"/>
          </p:cNvSpPr>
          <p:nvPr>
            <p:ph idx="1"/>
          </p:nvPr>
        </p:nvSpPr>
        <p:spPr>
          <a:xfrm>
            <a:off x="0" y="1424066"/>
            <a:ext cx="12192000" cy="5433934"/>
          </a:xfrm>
        </p:spPr>
        <p:txBody>
          <a:bodyPr/>
          <a:lstStyle/>
          <a:p>
            <a:pPr marL="0" indent="0">
              <a:buNone/>
            </a:pPr>
            <a:endParaRPr lang="en-US" dirty="0"/>
          </a:p>
          <a:p>
            <a:pPr marL="0" indent="0">
              <a:buNone/>
            </a:pPr>
            <a:endParaRPr lang="en-US" dirty="0"/>
          </a:p>
          <a:p>
            <a:pPr marL="0" indent="0">
              <a:buNone/>
            </a:pPr>
            <a:r>
              <a:rPr lang="en-US" dirty="0"/>
              <a:t>The longer daylight hours of summer serve as a critical cue for honey bees to ramp up their reproductive activities. The queen's egg-laying increases, drones are produced for mating, and the colony may choose to swarm to establish new colonies. By responding to photoperiodic changes, honey bees optimize their reproductive strategies during the summer, ensuring the survival and growth of their colonies.</a:t>
            </a:r>
          </a:p>
        </p:txBody>
      </p:sp>
      <p:sp>
        <p:nvSpPr>
          <p:cNvPr id="4" name="Slide Number Placeholder 3">
            <a:extLst>
              <a:ext uri="{FF2B5EF4-FFF2-40B4-BE49-F238E27FC236}">
                <a16:creationId xmlns:a16="http://schemas.microsoft.com/office/drawing/2014/main" id="{8CCEDAFB-A65C-DD45-90CE-4B6D8A95E2F0}"/>
              </a:ext>
            </a:extLst>
          </p:cNvPr>
          <p:cNvSpPr>
            <a:spLocks noGrp="1"/>
          </p:cNvSpPr>
          <p:nvPr>
            <p:ph type="sldNum" sz="quarter" idx="12"/>
          </p:nvPr>
        </p:nvSpPr>
        <p:spPr/>
        <p:txBody>
          <a:bodyPr/>
          <a:lstStyle/>
          <a:p>
            <a:fld id="{1FE31415-D8BD-A942-9704-B6CE65DA21A9}" type="slidenum">
              <a:rPr lang="en-US" smtClean="0"/>
              <a:t>10</a:t>
            </a:fld>
            <a:endParaRPr lang="en-US"/>
          </a:p>
        </p:txBody>
      </p:sp>
    </p:spTree>
    <p:extLst>
      <p:ext uri="{BB962C8B-B14F-4D97-AF65-F5344CB8AC3E}">
        <p14:creationId xmlns:p14="http://schemas.microsoft.com/office/powerpoint/2010/main" val="93974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D817-8F92-F243-AFF0-45E1D76F2240}"/>
              </a:ext>
            </a:extLst>
          </p:cNvPr>
          <p:cNvSpPr>
            <a:spLocks noGrp="1"/>
          </p:cNvSpPr>
          <p:nvPr>
            <p:ph type="title"/>
          </p:nvPr>
        </p:nvSpPr>
        <p:spPr>
          <a:xfrm>
            <a:off x="0" y="365125"/>
            <a:ext cx="11353800" cy="1325563"/>
          </a:xfrm>
        </p:spPr>
        <p:txBody>
          <a:bodyPr/>
          <a:lstStyle/>
          <a:p>
            <a:r>
              <a:rPr lang="en-US" dirty="0"/>
              <a:t>EFFECTS OF PHOTOPERIODS ON MATING BEHAVIOR</a:t>
            </a:r>
          </a:p>
        </p:txBody>
      </p:sp>
      <p:sp>
        <p:nvSpPr>
          <p:cNvPr id="3" name="Content Placeholder 2">
            <a:extLst>
              <a:ext uri="{FF2B5EF4-FFF2-40B4-BE49-F238E27FC236}">
                <a16:creationId xmlns:a16="http://schemas.microsoft.com/office/drawing/2014/main" id="{49318455-0DC0-3E4E-977F-0FE9085E92C3}"/>
              </a:ext>
            </a:extLst>
          </p:cNvPr>
          <p:cNvSpPr>
            <a:spLocks noGrp="1"/>
          </p:cNvSpPr>
          <p:nvPr>
            <p:ph idx="1"/>
          </p:nvPr>
        </p:nvSpPr>
        <p:spPr>
          <a:xfrm>
            <a:off x="0" y="1573968"/>
            <a:ext cx="12192000" cy="5284032"/>
          </a:xfrm>
        </p:spPr>
        <p:txBody>
          <a:bodyPr/>
          <a:lstStyle/>
          <a:p>
            <a:pPr marL="0" indent="0">
              <a:buNone/>
            </a:pPr>
            <a:r>
              <a:rPr lang="en-US" dirty="0"/>
              <a:t>Photoperiod, or the duration of light and darkness in a 24-hour period, serves as an important environmental cue that influences the timing, frequency, and intensity of mating behaviors.</a:t>
            </a:r>
          </a:p>
          <a:p>
            <a:pPr marL="0" indent="0">
              <a:buNone/>
            </a:pPr>
            <a:endParaRPr lang="en-US" dirty="0"/>
          </a:p>
          <a:p>
            <a:pPr marL="0" indent="0">
              <a:buNone/>
            </a:pPr>
            <a:endParaRPr lang="en-US" dirty="0"/>
          </a:p>
          <a:p>
            <a:pPr marL="0" indent="0">
              <a:buNone/>
            </a:pPr>
            <a:r>
              <a:rPr lang="en-US" dirty="0"/>
              <a:t>Diurnal vs. Nocturnal Mating: Photoperiod affects the timing of mating behaviors in diurnal (active during the day) and nocturnal (active during the night) species. Diurnal animals may exhibit more mating behaviors during daylight hours, while nocturnal species may engage in courtship and mating during the nighttime when the photoperiodic cues are appropriate.</a:t>
            </a:r>
          </a:p>
          <a:p>
            <a:pPr marL="0" indent="0">
              <a:buNone/>
            </a:pPr>
            <a:endParaRPr lang="en-US" dirty="0"/>
          </a:p>
        </p:txBody>
      </p:sp>
      <p:sp>
        <p:nvSpPr>
          <p:cNvPr id="4" name="Slide Number Placeholder 3">
            <a:extLst>
              <a:ext uri="{FF2B5EF4-FFF2-40B4-BE49-F238E27FC236}">
                <a16:creationId xmlns:a16="http://schemas.microsoft.com/office/drawing/2014/main" id="{AA6E3E1C-21AE-964F-B723-AC02552FFD39}"/>
              </a:ext>
            </a:extLst>
          </p:cNvPr>
          <p:cNvSpPr>
            <a:spLocks noGrp="1"/>
          </p:cNvSpPr>
          <p:nvPr>
            <p:ph type="sldNum" sz="quarter" idx="12"/>
          </p:nvPr>
        </p:nvSpPr>
        <p:spPr/>
        <p:txBody>
          <a:bodyPr/>
          <a:lstStyle/>
          <a:p>
            <a:fld id="{1FE31415-D8BD-A942-9704-B6CE65DA21A9}" type="slidenum">
              <a:rPr lang="en-US" smtClean="0"/>
              <a:t>11</a:t>
            </a:fld>
            <a:endParaRPr lang="en-US"/>
          </a:p>
        </p:txBody>
      </p:sp>
    </p:spTree>
    <p:extLst>
      <p:ext uri="{BB962C8B-B14F-4D97-AF65-F5344CB8AC3E}">
        <p14:creationId xmlns:p14="http://schemas.microsoft.com/office/powerpoint/2010/main" val="2070290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F5692-5CBF-E049-BD18-623094C56C5C}"/>
              </a:ext>
            </a:extLst>
          </p:cNvPr>
          <p:cNvSpPr>
            <a:spLocks noGrp="1"/>
          </p:cNvSpPr>
          <p:nvPr>
            <p:ph type="title"/>
          </p:nvPr>
        </p:nvSpPr>
        <p:spPr>
          <a:xfrm>
            <a:off x="0" y="365125"/>
            <a:ext cx="12192000" cy="1325563"/>
          </a:xfrm>
        </p:spPr>
        <p:txBody>
          <a:bodyPr/>
          <a:lstStyle/>
          <a:p>
            <a:r>
              <a:rPr lang="en-US" dirty="0"/>
              <a:t>CONT’D EFFECTS OF PHOTOPERIOD ON MATING BEHAVIOR</a:t>
            </a:r>
          </a:p>
        </p:txBody>
      </p:sp>
      <p:sp>
        <p:nvSpPr>
          <p:cNvPr id="3" name="Content Placeholder 2">
            <a:extLst>
              <a:ext uri="{FF2B5EF4-FFF2-40B4-BE49-F238E27FC236}">
                <a16:creationId xmlns:a16="http://schemas.microsoft.com/office/drawing/2014/main" id="{EF2F3B3E-49E3-FF47-B907-0AE6DB838956}"/>
              </a:ext>
            </a:extLst>
          </p:cNvPr>
          <p:cNvSpPr>
            <a:spLocks noGrp="1"/>
          </p:cNvSpPr>
          <p:nvPr>
            <p:ph idx="1"/>
          </p:nvPr>
        </p:nvSpPr>
        <p:spPr>
          <a:xfrm>
            <a:off x="119920" y="1690688"/>
            <a:ext cx="12072079" cy="4949956"/>
          </a:xfrm>
        </p:spPr>
        <p:txBody>
          <a:bodyPr/>
          <a:lstStyle/>
          <a:p>
            <a:r>
              <a:rPr lang="en-US" dirty="0"/>
              <a:t>Diurnal mating refers to mating behaviors that predominantly occur during daylight hours. Characteristics of diurnal mating include:</a:t>
            </a:r>
          </a:p>
          <a:p>
            <a:r>
              <a:rPr lang="en-US" dirty="0"/>
              <a:t>Courtship display</a:t>
            </a:r>
          </a:p>
          <a:p>
            <a:r>
              <a:rPr lang="en-US" dirty="0"/>
              <a:t>Visual Communication</a:t>
            </a:r>
          </a:p>
          <a:p>
            <a:pPr marL="0" indent="0">
              <a:buNone/>
            </a:pPr>
            <a:r>
              <a:rPr lang="en-US" dirty="0"/>
              <a:t>Examples Birds and Insects.</a:t>
            </a:r>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E23A8337-C0AD-494B-934D-05501446626E}"/>
              </a:ext>
            </a:extLst>
          </p:cNvPr>
          <p:cNvPicPr>
            <a:picLocks noChangeAspect="1"/>
          </p:cNvPicPr>
          <p:nvPr/>
        </p:nvPicPr>
        <p:blipFill>
          <a:blip r:embed="rId2"/>
          <a:stretch>
            <a:fillRect/>
          </a:stretch>
        </p:blipFill>
        <p:spPr>
          <a:xfrm>
            <a:off x="2173574" y="4287186"/>
            <a:ext cx="5486400" cy="2342213"/>
          </a:xfrm>
          <a:prstGeom prst="rect">
            <a:avLst/>
          </a:prstGeom>
        </p:spPr>
      </p:pic>
      <p:sp>
        <p:nvSpPr>
          <p:cNvPr id="6" name="Slide Number Placeholder 5">
            <a:extLst>
              <a:ext uri="{FF2B5EF4-FFF2-40B4-BE49-F238E27FC236}">
                <a16:creationId xmlns:a16="http://schemas.microsoft.com/office/drawing/2014/main" id="{EDBBE52A-2F22-4941-9616-874973FCD1DE}"/>
              </a:ext>
            </a:extLst>
          </p:cNvPr>
          <p:cNvSpPr>
            <a:spLocks noGrp="1"/>
          </p:cNvSpPr>
          <p:nvPr>
            <p:ph type="sldNum" sz="quarter" idx="12"/>
          </p:nvPr>
        </p:nvSpPr>
        <p:spPr/>
        <p:txBody>
          <a:bodyPr/>
          <a:lstStyle/>
          <a:p>
            <a:fld id="{1FE31415-D8BD-A942-9704-B6CE65DA21A9}" type="slidenum">
              <a:rPr lang="en-US" smtClean="0"/>
              <a:t>12</a:t>
            </a:fld>
            <a:endParaRPr lang="en-US"/>
          </a:p>
        </p:txBody>
      </p:sp>
      <p:sp>
        <p:nvSpPr>
          <p:cNvPr id="7" name="TextBox 6">
            <a:extLst>
              <a:ext uri="{FF2B5EF4-FFF2-40B4-BE49-F238E27FC236}">
                <a16:creationId xmlns:a16="http://schemas.microsoft.com/office/drawing/2014/main" id="{8B074829-F050-6947-B413-CDDBF32992CD}"/>
              </a:ext>
            </a:extLst>
          </p:cNvPr>
          <p:cNvSpPr txBox="1"/>
          <p:nvPr/>
        </p:nvSpPr>
        <p:spPr>
          <a:xfrm>
            <a:off x="8169639" y="6026046"/>
            <a:ext cx="721672" cy="369332"/>
          </a:xfrm>
          <a:prstGeom prst="rect">
            <a:avLst/>
          </a:prstGeom>
          <a:noFill/>
        </p:spPr>
        <p:txBody>
          <a:bodyPr wrap="none" rtlCol="0">
            <a:spAutoFit/>
          </a:bodyPr>
          <a:lstStyle/>
          <a:p>
            <a:r>
              <a:rPr lang="en-US" dirty="0"/>
              <a:t>FIG. 4</a:t>
            </a:r>
          </a:p>
        </p:txBody>
      </p:sp>
    </p:spTree>
    <p:extLst>
      <p:ext uri="{BB962C8B-B14F-4D97-AF65-F5344CB8AC3E}">
        <p14:creationId xmlns:p14="http://schemas.microsoft.com/office/powerpoint/2010/main" val="2577868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A731D-295D-514B-A9D6-CFBB86A99F62}"/>
              </a:ext>
            </a:extLst>
          </p:cNvPr>
          <p:cNvSpPr>
            <a:spLocks noGrp="1"/>
          </p:cNvSpPr>
          <p:nvPr>
            <p:ph type="title"/>
          </p:nvPr>
        </p:nvSpPr>
        <p:spPr>
          <a:xfrm>
            <a:off x="0" y="260195"/>
            <a:ext cx="12192000" cy="1133890"/>
          </a:xfrm>
        </p:spPr>
        <p:txBody>
          <a:bodyPr>
            <a:normAutofit fontScale="90000"/>
          </a:bodyPr>
          <a:lstStyle/>
          <a:p>
            <a:r>
              <a:rPr lang="en-US" dirty="0"/>
              <a:t>CONT’D EFFECTS OF PHOTOPERIOD ON MATING BEHAVIOR</a:t>
            </a:r>
          </a:p>
        </p:txBody>
      </p:sp>
      <p:sp>
        <p:nvSpPr>
          <p:cNvPr id="3" name="Content Placeholder 2">
            <a:extLst>
              <a:ext uri="{FF2B5EF4-FFF2-40B4-BE49-F238E27FC236}">
                <a16:creationId xmlns:a16="http://schemas.microsoft.com/office/drawing/2014/main" id="{29343438-DA3A-C841-A185-8DA59B5D2C83}"/>
              </a:ext>
            </a:extLst>
          </p:cNvPr>
          <p:cNvSpPr>
            <a:spLocks noGrp="1"/>
          </p:cNvSpPr>
          <p:nvPr>
            <p:ph idx="1"/>
          </p:nvPr>
        </p:nvSpPr>
        <p:spPr>
          <a:xfrm>
            <a:off x="104931" y="1394084"/>
            <a:ext cx="12087069" cy="5463915"/>
          </a:xfrm>
        </p:spPr>
        <p:txBody>
          <a:bodyPr>
            <a:normAutofit/>
          </a:bodyPr>
          <a:lstStyle/>
          <a:p>
            <a:r>
              <a:rPr lang="en-US" dirty="0"/>
              <a:t>Nocturnal mating refers to mating behaviors that predominantly occur during the dark hours. Characteristics of nocturnal mating include:</a:t>
            </a:r>
          </a:p>
          <a:p>
            <a:r>
              <a:rPr lang="en-US" dirty="0"/>
              <a:t>Pheromone Communication:</a:t>
            </a:r>
          </a:p>
          <a:p>
            <a:r>
              <a:rPr lang="en-US" dirty="0"/>
              <a:t>Acoustic Communication</a:t>
            </a:r>
          </a:p>
          <a:p>
            <a:pPr marL="0" indent="0">
              <a:buNone/>
            </a:pPr>
            <a:endParaRPr lang="en-US" dirty="0"/>
          </a:p>
          <a:p>
            <a:r>
              <a:rPr lang="en-US" dirty="0"/>
              <a:t>Examples of Nocturnal Mating: Bats and Owls                       </a:t>
            </a:r>
          </a:p>
          <a:p>
            <a:endParaRPr lang="en-US" dirty="0"/>
          </a:p>
          <a:p>
            <a:pPr marL="0" indent="0">
              <a:buNone/>
            </a:pPr>
            <a:br>
              <a:rPr lang="en-US" dirty="0"/>
            </a:b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44C01DD0-63DE-D54B-818A-CA7A90F23CCC}"/>
              </a:ext>
            </a:extLst>
          </p:cNvPr>
          <p:cNvPicPr>
            <a:picLocks noChangeAspect="1"/>
          </p:cNvPicPr>
          <p:nvPr/>
        </p:nvPicPr>
        <p:blipFill>
          <a:blip r:embed="rId2"/>
          <a:stretch>
            <a:fillRect/>
          </a:stretch>
        </p:blipFill>
        <p:spPr>
          <a:xfrm>
            <a:off x="104932" y="4437089"/>
            <a:ext cx="5276537" cy="2391145"/>
          </a:xfrm>
          <a:prstGeom prst="rect">
            <a:avLst/>
          </a:prstGeom>
        </p:spPr>
      </p:pic>
      <p:pic>
        <p:nvPicPr>
          <p:cNvPr id="5" name="Picture 4">
            <a:extLst>
              <a:ext uri="{FF2B5EF4-FFF2-40B4-BE49-F238E27FC236}">
                <a16:creationId xmlns:a16="http://schemas.microsoft.com/office/drawing/2014/main" id="{55426961-20F2-D74B-9D10-3F6963DC348A}"/>
              </a:ext>
            </a:extLst>
          </p:cNvPr>
          <p:cNvPicPr>
            <a:picLocks noChangeAspect="1"/>
          </p:cNvPicPr>
          <p:nvPr/>
        </p:nvPicPr>
        <p:blipFill>
          <a:blip r:embed="rId3"/>
          <a:stretch>
            <a:fillRect/>
          </a:stretch>
        </p:blipFill>
        <p:spPr>
          <a:xfrm>
            <a:off x="7315200" y="4437089"/>
            <a:ext cx="4876800" cy="2263514"/>
          </a:xfrm>
          <a:prstGeom prst="rect">
            <a:avLst/>
          </a:prstGeom>
        </p:spPr>
      </p:pic>
      <p:sp>
        <p:nvSpPr>
          <p:cNvPr id="6" name="Slide Number Placeholder 5">
            <a:extLst>
              <a:ext uri="{FF2B5EF4-FFF2-40B4-BE49-F238E27FC236}">
                <a16:creationId xmlns:a16="http://schemas.microsoft.com/office/drawing/2014/main" id="{AE0926B5-EEFD-5446-9C18-75EC971283D4}"/>
              </a:ext>
            </a:extLst>
          </p:cNvPr>
          <p:cNvSpPr>
            <a:spLocks noGrp="1"/>
          </p:cNvSpPr>
          <p:nvPr>
            <p:ph type="sldNum" sz="quarter" idx="12"/>
          </p:nvPr>
        </p:nvSpPr>
        <p:spPr/>
        <p:txBody>
          <a:bodyPr/>
          <a:lstStyle/>
          <a:p>
            <a:fld id="{1FE31415-D8BD-A942-9704-B6CE65DA21A9}" type="slidenum">
              <a:rPr lang="en-US" smtClean="0"/>
              <a:t>13</a:t>
            </a:fld>
            <a:endParaRPr lang="en-US"/>
          </a:p>
        </p:txBody>
      </p:sp>
      <p:sp>
        <p:nvSpPr>
          <p:cNvPr id="7" name="TextBox 6">
            <a:extLst>
              <a:ext uri="{FF2B5EF4-FFF2-40B4-BE49-F238E27FC236}">
                <a16:creationId xmlns:a16="http://schemas.microsoft.com/office/drawing/2014/main" id="{B7291C5F-EE3C-784B-86C2-01C6017A810E}"/>
              </a:ext>
            </a:extLst>
          </p:cNvPr>
          <p:cNvSpPr txBox="1"/>
          <p:nvPr/>
        </p:nvSpPr>
        <p:spPr>
          <a:xfrm>
            <a:off x="5516380" y="6356350"/>
            <a:ext cx="721672" cy="369332"/>
          </a:xfrm>
          <a:prstGeom prst="rect">
            <a:avLst/>
          </a:prstGeom>
          <a:noFill/>
        </p:spPr>
        <p:txBody>
          <a:bodyPr wrap="none" rtlCol="0">
            <a:spAutoFit/>
          </a:bodyPr>
          <a:lstStyle/>
          <a:p>
            <a:r>
              <a:rPr lang="en-US" dirty="0"/>
              <a:t>FIG. 5</a:t>
            </a:r>
          </a:p>
        </p:txBody>
      </p:sp>
    </p:spTree>
    <p:extLst>
      <p:ext uri="{BB962C8B-B14F-4D97-AF65-F5344CB8AC3E}">
        <p14:creationId xmlns:p14="http://schemas.microsoft.com/office/powerpoint/2010/main" val="651238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D734-AE2A-CE4C-A5CD-EF85770F1C7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62D5A40-FBDA-E745-8671-18D956852436}"/>
              </a:ext>
            </a:extLst>
          </p:cNvPr>
          <p:cNvSpPr>
            <a:spLocks noGrp="1"/>
          </p:cNvSpPr>
          <p:nvPr>
            <p:ph idx="1"/>
          </p:nvPr>
        </p:nvSpPr>
        <p:spPr/>
        <p:txBody>
          <a:bodyPr/>
          <a:lstStyle/>
          <a:p>
            <a:pPr marL="0" indent="0">
              <a:buNone/>
            </a:pPr>
            <a:r>
              <a:rPr lang="en-US" dirty="0"/>
              <a:t>The intricate interplay between light and reproductive physiology and also mating behavior highlights the importance of considering photoperiod in various fields, from agricultural practices to wildlife conservation</a:t>
            </a:r>
          </a:p>
        </p:txBody>
      </p:sp>
      <p:sp>
        <p:nvSpPr>
          <p:cNvPr id="4" name="Slide Number Placeholder 3">
            <a:extLst>
              <a:ext uri="{FF2B5EF4-FFF2-40B4-BE49-F238E27FC236}">
                <a16:creationId xmlns:a16="http://schemas.microsoft.com/office/drawing/2014/main" id="{D46619B9-8295-4C4D-B214-358890668596}"/>
              </a:ext>
            </a:extLst>
          </p:cNvPr>
          <p:cNvSpPr>
            <a:spLocks noGrp="1"/>
          </p:cNvSpPr>
          <p:nvPr>
            <p:ph type="sldNum" sz="quarter" idx="12"/>
          </p:nvPr>
        </p:nvSpPr>
        <p:spPr/>
        <p:txBody>
          <a:bodyPr/>
          <a:lstStyle/>
          <a:p>
            <a:fld id="{1FE31415-D8BD-A942-9704-B6CE65DA21A9}" type="slidenum">
              <a:rPr lang="en-US" smtClean="0"/>
              <a:t>14</a:t>
            </a:fld>
            <a:endParaRPr lang="en-US"/>
          </a:p>
        </p:txBody>
      </p:sp>
    </p:spTree>
    <p:extLst>
      <p:ext uri="{BB962C8B-B14F-4D97-AF65-F5344CB8AC3E}">
        <p14:creationId xmlns:p14="http://schemas.microsoft.com/office/powerpoint/2010/main" val="2526843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3ECC-355B-2F43-990A-DF00292A930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BA7DC75-0B52-FF4A-B614-238BFF4FE28B}"/>
              </a:ext>
            </a:extLst>
          </p:cNvPr>
          <p:cNvSpPr>
            <a:spLocks noGrp="1"/>
          </p:cNvSpPr>
          <p:nvPr>
            <p:ph idx="1"/>
          </p:nvPr>
        </p:nvSpPr>
        <p:spPr/>
        <p:txBody>
          <a:bodyPr/>
          <a:lstStyle/>
          <a:p>
            <a:r>
              <a:rPr lang="en-GB" dirty="0"/>
              <a:t>Britannica, T. Editors of Encyclopaedia (2018, January 21). photoperiodism. </a:t>
            </a:r>
            <a:r>
              <a:rPr lang="en-GB" dirty="0" err="1"/>
              <a:t>Encyclopedia</a:t>
            </a:r>
            <a:r>
              <a:rPr lang="en-GB" dirty="0"/>
              <a:t> Britannica. </a:t>
            </a:r>
            <a:r>
              <a:rPr lang="en-GB" u="sng" dirty="0">
                <a:hlinkClick r:id="rId2"/>
              </a:rPr>
              <a:t>https://www.britannica.com/science/photoperiodism</a:t>
            </a:r>
            <a:endParaRPr lang="en-US" dirty="0"/>
          </a:p>
          <a:p>
            <a:r>
              <a:rPr lang="en-GB" dirty="0"/>
              <a:t>Walton, J. C., Weil, Z. M., &amp; Nelson, R. J. (2011). Influence of photoperiod on hormones, </a:t>
            </a:r>
            <a:r>
              <a:rPr lang="en-GB" dirty="0" err="1"/>
              <a:t>behavior</a:t>
            </a:r>
            <a:r>
              <a:rPr lang="en-GB" dirty="0"/>
              <a:t>, and immune function. </a:t>
            </a:r>
            <a:r>
              <a:rPr lang="en-GB" i="1" dirty="0"/>
              <a:t>Frontiers in neuroendocrinology</a:t>
            </a:r>
            <a:r>
              <a:rPr lang="en-GB" dirty="0"/>
              <a:t>, </a:t>
            </a:r>
            <a:r>
              <a:rPr lang="en-GB" i="1" dirty="0"/>
              <a:t>32</a:t>
            </a:r>
            <a:r>
              <a:rPr lang="en-GB" dirty="0"/>
              <a:t>(3), 303-319.</a:t>
            </a:r>
            <a:endParaRPr lang="en-US" dirty="0"/>
          </a:p>
          <a:p>
            <a:r>
              <a:rPr lang="en-GB" dirty="0"/>
              <a:t>Bradshaw, W. E., &amp; Holzapfel, C. M. (2007). Evolution of animal photoperiodism. </a:t>
            </a:r>
            <a:r>
              <a:rPr lang="en-GB" i="1" dirty="0" err="1"/>
              <a:t>Annu</a:t>
            </a:r>
            <a:r>
              <a:rPr lang="en-GB" i="1" dirty="0"/>
              <a:t>. Rev. Ecol. </a:t>
            </a:r>
            <a:r>
              <a:rPr lang="en-GB" i="1" dirty="0" err="1"/>
              <a:t>Evol</a:t>
            </a:r>
            <a:r>
              <a:rPr lang="en-GB" i="1" dirty="0"/>
              <a:t>. Syst.</a:t>
            </a:r>
            <a:r>
              <a:rPr lang="en-GB" dirty="0"/>
              <a:t>, </a:t>
            </a:r>
            <a:r>
              <a:rPr lang="en-GB" i="1" dirty="0"/>
              <a:t>38</a:t>
            </a:r>
            <a:r>
              <a:rPr lang="en-GB" dirty="0"/>
              <a:t>, 1-25.</a:t>
            </a:r>
            <a:endParaRPr lang="en-US" dirty="0"/>
          </a:p>
          <a:p>
            <a:r>
              <a:rPr lang="en-GB" dirty="0"/>
              <a:t>Nelson, R. J. (2005). </a:t>
            </a:r>
            <a:r>
              <a:rPr lang="en-GB" i="1" dirty="0"/>
              <a:t>An introduction to </a:t>
            </a:r>
            <a:r>
              <a:rPr lang="en-GB" i="1" dirty="0" err="1"/>
              <a:t>behavioral</a:t>
            </a:r>
            <a:r>
              <a:rPr lang="en-GB" i="1" dirty="0"/>
              <a:t> endocrinology</a:t>
            </a:r>
            <a:r>
              <a:rPr lang="en-GB" dirty="0"/>
              <a:t>. Sinauer Associates.</a:t>
            </a:r>
            <a:endParaRPr lang="en-US" dirty="0"/>
          </a:p>
          <a:p>
            <a:endParaRPr lang="en-US" dirty="0"/>
          </a:p>
        </p:txBody>
      </p:sp>
      <p:sp>
        <p:nvSpPr>
          <p:cNvPr id="4" name="Slide Number Placeholder 3">
            <a:extLst>
              <a:ext uri="{FF2B5EF4-FFF2-40B4-BE49-F238E27FC236}">
                <a16:creationId xmlns:a16="http://schemas.microsoft.com/office/drawing/2014/main" id="{ED2C1662-9ECE-1246-A0F3-7805EE87F5F1}"/>
              </a:ext>
            </a:extLst>
          </p:cNvPr>
          <p:cNvSpPr>
            <a:spLocks noGrp="1"/>
          </p:cNvSpPr>
          <p:nvPr>
            <p:ph type="sldNum" sz="quarter" idx="12"/>
          </p:nvPr>
        </p:nvSpPr>
        <p:spPr/>
        <p:txBody>
          <a:bodyPr/>
          <a:lstStyle/>
          <a:p>
            <a:fld id="{1FE31415-D8BD-A942-9704-B6CE65DA21A9}" type="slidenum">
              <a:rPr lang="en-US" smtClean="0"/>
              <a:t>15</a:t>
            </a:fld>
            <a:endParaRPr lang="en-US"/>
          </a:p>
        </p:txBody>
      </p:sp>
    </p:spTree>
    <p:extLst>
      <p:ext uri="{BB962C8B-B14F-4D97-AF65-F5344CB8AC3E}">
        <p14:creationId xmlns:p14="http://schemas.microsoft.com/office/powerpoint/2010/main" val="4185075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595E86-6403-B347-954C-8E0C92171D01}"/>
              </a:ext>
            </a:extLst>
          </p:cNvPr>
          <p:cNvPicPr>
            <a:picLocks noChangeAspect="1"/>
          </p:cNvPicPr>
          <p:nvPr/>
        </p:nvPicPr>
        <p:blipFill>
          <a:blip r:embed="rId2"/>
          <a:stretch>
            <a:fillRect/>
          </a:stretch>
        </p:blipFill>
        <p:spPr>
          <a:xfrm>
            <a:off x="-38324" y="-25529"/>
            <a:ext cx="12230324" cy="6866652"/>
          </a:xfrm>
          <a:prstGeom prst="rect">
            <a:avLst/>
          </a:prstGeom>
        </p:spPr>
      </p:pic>
      <p:sp>
        <p:nvSpPr>
          <p:cNvPr id="5" name="Slide Number Placeholder 4">
            <a:extLst>
              <a:ext uri="{FF2B5EF4-FFF2-40B4-BE49-F238E27FC236}">
                <a16:creationId xmlns:a16="http://schemas.microsoft.com/office/drawing/2014/main" id="{B60128C5-EDDA-C44B-AFD1-665EDD49E3FD}"/>
              </a:ext>
            </a:extLst>
          </p:cNvPr>
          <p:cNvSpPr>
            <a:spLocks noGrp="1"/>
          </p:cNvSpPr>
          <p:nvPr>
            <p:ph type="sldNum" sz="quarter" idx="12"/>
          </p:nvPr>
        </p:nvSpPr>
        <p:spPr/>
        <p:txBody>
          <a:bodyPr/>
          <a:lstStyle/>
          <a:p>
            <a:fld id="{1FE31415-D8BD-A942-9704-B6CE65DA21A9}" type="slidenum">
              <a:rPr lang="en-US" smtClean="0"/>
              <a:t>16</a:t>
            </a:fld>
            <a:endParaRPr lang="en-US"/>
          </a:p>
        </p:txBody>
      </p:sp>
    </p:spTree>
    <p:extLst>
      <p:ext uri="{BB962C8B-B14F-4D97-AF65-F5344CB8AC3E}">
        <p14:creationId xmlns:p14="http://schemas.microsoft.com/office/powerpoint/2010/main" val="2905092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EF08-D025-9A41-B339-DA7C00AF6D0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ED70BB6-88B2-1948-AA09-7A2F077A7FC2}"/>
              </a:ext>
            </a:extLst>
          </p:cNvPr>
          <p:cNvSpPr>
            <a:spLocks noGrp="1"/>
          </p:cNvSpPr>
          <p:nvPr>
            <p:ph idx="1"/>
          </p:nvPr>
        </p:nvSpPr>
        <p:spPr>
          <a:xfrm>
            <a:off x="0" y="1798820"/>
            <a:ext cx="12192000" cy="5059180"/>
          </a:xfrm>
        </p:spPr>
        <p:txBody>
          <a:bodyPr/>
          <a:lstStyle/>
          <a:p>
            <a:r>
              <a:rPr lang="en-US" dirty="0"/>
              <a:t>INTRODUCTION </a:t>
            </a:r>
          </a:p>
          <a:p>
            <a:r>
              <a:rPr lang="en-US" dirty="0"/>
              <a:t>PINEAL GLAND AND RETINA</a:t>
            </a:r>
          </a:p>
          <a:p>
            <a:r>
              <a:rPr lang="en-US" dirty="0"/>
              <a:t>EFFECTS OF PHOTOPERIOD ON REPRODUCTION</a:t>
            </a:r>
          </a:p>
          <a:p>
            <a:r>
              <a:rPr lang="en-US" dirty="0"/>
              <a:t>EFFECTS OF PHOTOPERIOD IN MATING BEHAVIOR </a:t>
            </a:r>
          </a:p>
          <a:p>
            <a:r>
              <a:rPr lang="en-US" dirty="0"/>
              <a:t>CONCLUSION</a:t>
            </a:r>
          </a:p>
          <a:p>
            <a:r>
              <a:rPr lang="en-US" dirty="0"/>
              <a:t>REFERENCES</a:t>
            </a:r>
          </a:p>
          <a:p>
            <a:pPr marL="0" indent="0">
              <a:buNone/>
            </a:pPr>
            <a:r>
              <a:rPr lang="en-US" dirty="0"/>
              <a:t> </a:t>
            </a:r>
          </a:p>
        </p:txBody>
      </p:sp>
      <p:sp>
        <p:nvSpPr>
          <p:cNvPr id="4" name="Slide Number Placeholder 3">
            <a:extLst>
              <a:ext uri="{FF2B5EF4-FFF2-40B4-BE49-F238E27FC236}">
                <a16:creationId xmlns:a16="http://schemas.microsoft.com/office/drawing/2014/main" id="{4F5FAFD1-1452-9C4E-8EFB-7585D3F0E5D1}"/>
              </a:ext>
            </a:extLst>
          </p:cNvPr>
          <p:cNvSpPr>
            <a:spLocks noGrp="1"/>
          </p:cNvSpPr>
          <p:nvPr>
            <p:ph type="sldNum" sz="quarter" idx="12"/>
          </p:nvPr>
        </p:nvSpPr>
        <p:spPr/>
        <p:txBody>
          <a:bodyPr/>
          <a:lstStyle/>
          <a:p>
            <a:fld id="{1FE31415-D8BD-A942-9704-B6CE65DA21A9}" type="slidenum">
              <a:rPr lang="en-US" smtClean="0"/>
              <a:t>2</a:t>
            </a:fld>
            <a:endParaRPr lang="en-US"/>
          </a:p>
        </p:txBody>
      </p:sp>
    </p:spTree>
    <p:extLst>
      <p:ext uri="{BB962C8B-B14F-4D97-AF65-F5344CB8AC3E}">
        <p14:creationId xmlns:p14="http://schemas.microsoft.com/office/powerpoint/2010/main" val="293268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03C68-0B91-C24C-A8DA-CE246D8D0D7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DEB729A-416D-BF42-ABDE-1CA4CE9743A7}"/>
              </a:ext>
            </a:extLst>
          </p:cNvPr>
          <p:cNvSpPr>
            <a:spLocks noGrp="1"/>
          </p:cNvSpPr>
          <p:nvPr>
            <p:ph idx="1"/>
          </p:nvPr>
        </p:nvSpPr>
        <p:spPr>
          <a:xfrm>
            <a:off x="0" y="1334124"/>
            <a:ext cx="11353799" cy="5523875"/>
          </a:xfrm>
        </p:spPr>
        <p:txBody>
          <a:bodyPr>
            <a:normAutofit/>
          </a:bodyPr>
          <a:lstStyle/>
          <a:p>
            <a:r>
              <a:rPr lang="en-US" dirty="0"/>
              <a:t> Photoperiod:</a:t>
            </a:r>
          </a:p>
          <a:p>
            <a:pPr marL="0" indent="0">
              <a:buNone/>
            </a:pPr>
            <a:r>
              <a:rPr lang="en-US" dirty="0"/>
              <a:t>Photoperiod refers to the duration of light and darkness in a 24-hour period, specifically how long an organism is exposed to light each day. </a:t>
            </a:r>
          </a:p>
          <a:p>
            <a:endParaRPr lang="en-US" dirty="0"/>
          </a:p>
          <a:p>
            <a:pPr marL="0" indent="0">
              <a:buNone/>
            </a:pPr>
            <a:endParaRPr lang="en-US" dirty="0"/>
          </a:p>
          <a:p>
            <a:pPr marL="0" indent="0">
              <a:buNone/>
            </a:pPr>
            <a:endParaRPr lang="en-US" dirty="0"/>
          </a:p>
          <a:p>
            <a:r>
              <a:rPr lang="en-US" dirty="0"/>
              <a:t>Photoperiodism:</a:t>
            </a:r>
          </a:p>
          <a:p>
            <a:pPr marL="0" indent="0">
              <a:buNone/>
            </a:pPr>
            <a:r>
              <a:rPr lang="en-US" dirty="0"/>
              <a:t>Photoperiodism is the physiological response of organisms to changes in day length (photoperiod). It refers to the ability of certain plants and animals to detect and respond to variations in the duration of daylight, which triggers specific physiological and behavioral changes. </a:t>
            </a:r>
          </a:p>
          <a:p>
            <a:endParaRPr lang="en-US" dirty="0"/>
          </a:p>
        </p:txBody>
      </p:sp>
      <p:sp>
        <p:nvSpPr>
          <p:cNvPr id="4" name="Slide Number Placeholder 3">
            <a:extLst>
              <a:ext uri="{FF2B5EF4-FFF2-40B4-BE49-F238E27FC236}">
                <a16:creationId xmlns:a16="http://schemas.microsoft.com/office/drawing/2014/main" id="{16B1CE31-CD28-9F45-9C5A-8BD4FEF03B7A}"/>
              </a:ext>
            </a:extLst>
          </p:cNvPr>
          <p:cNvSpPr>
            <a:spLocks noGrp="1"/>
          </p:cNvSpPr>
          <p:nvPr>
            <p:ph type="sldNum" sz="quarter" idx="12"/>
          </p:nvPr>
        </p:nvSpPr>
        <p:spPr/>
        <p:txBody>
          <a:bodyPr/>
          <a:lstStyle/>
          <a:p>
            <a:fld id="{1FE31415-D8BD-A942-9704-B6CE65DA21A9}" type="slidenum">
              <a:rPr lang="en-US" smtClean="0"/>
              <a:t>3</a:t>
            </a:fld>
            <a:endParaRPr lang="en-US"/>
          </a:p>
        </p:txBody>
      </p:sp>
    </p:spTree>
    <p:extLst>
      <p:ext uri="{BB962C8B-B14F-4D97-AF65-F5344CB8AC3E}">
        <p14:creationId xmlns:p14="http://schemas.microsoft.com/office/powerpoint/2010/main" val="158116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5E29-FA81-0846-BE1F-B0941BDAD234}"/>
              </a:ext>
            </a:extLst>
          </p:cNvPr>
          <p:cNvSpPr>
            <a:spLocks noGrp="1"/>
          </p:cNvSpPr>
          <p:nvPr>
            <p:ph type="title"/>
          </p:nvPr>
        </p:nvSpPr>
        <p:spPr/>
        <p:txBody>
          <a:bodyPr/>
          <a:lstStyle/>
          <a:p>
            <a:r>
              <a:rPr lang="en-US" dirty="0"/>
              <a:t>CONT’D INTRODUCTION</a:t>
            </a:r>
          </a:p>
        </p:txBody>
      </p:sp>
      <p:sp>
        <p:nvSpPr>
          <p:cNvPr id="3" name="Content Placeholder 2">
            <a:extLst>
              <a:ext uri="{FF2B5EF4-FFF2-40B4-BE49-F238E27FC236}">
                <a16:creationId xmlns:a16="http://schemas.microsoft.com/office/drawing/2014/main" id="{86567E03-9F4B-5342-A12B-44BF425A5745}"/>
              </a:ext>
            </a:extLst>
          </p:cNvPr>
          <p:cNvSpPr>
            <a:spLocks noGrp="1"/>
          </p:cNvSpPr>
          <p:nvPr>
            <p:ph idx="1"/>
          </p:nvPr>
        </p:nvSpPr>
        <p:spPr>
          <a:xfrm>
            <a:off x="0" y="1379094"/>
            <a:ext cx="12192000" cy="5478905"/>
          </a:xfrm>
        </p:spPr>
        <p:txBody>
          <a:bodyPr>
            <a:normAutofit/>
          </a:bodyPr>
          <a:lstStyle/>
          <a:p>
            <a:r>
              <a:rPr lang="en-US" dirty="0"/>
              <a:t> Reproduction:</a:t>
            </a:r>
          </a:p>
          <a:p>
            <a:pPr marL="0" indent="0">
              <a:buNone/>
            </a:pPr>
            <a:r>
              <a:rPr lang="en-US" dirty="0"/>
              <a:t>Reproduction is the biological process by which living organisms produce offspring, ensuring the continuation of their species. In animals, reproduction involves the fusion of male and female gametes (sperm and egg) to form a zygote, which subsequently develops into a new individual. </a:t>
            </a:r>
          </a:p>
          <a:p>
            <a:endParaRPr lang="en-US" dirty="0"/>
          </a:p>
          <a:p>
            <a:pPr marL="0" indent="0">
              <a:buNone/>
            </a:pPr>
            <a:endParaRPr lang="en-US" dirty="0"/>
          </a:p>
          <a:p>
            <a:r>
              <a:rPr lang="en-US" dirty="0"/>
              <a:t>Mating Behavior:</a:t>
            </a:r>
          </a:p>
          <a:p>
            <a:pPr marL="0" indent="0">
              <a:buNone/>
            </a:pPr>
            <a:r>
              <a:rPr lang="en-US" dirty="0"/>
              <a:t>Mating behavior refers to the behavioral patterns exhibited by animals during the process of seeking, attracting, and engaging in sexual activity with potential partners. </a:t>
            </a:r>
          </a:p>
        </p:txBody>
      </p:sp>
      <p:sp>
        <p:nvSpPr>
          <p:cNvPr id="4" name="Slide Number Placeholder 3">
            <a:extLst>
              <a:ext uri="{FF2B5EF4-FFF2-40B4-BE49-F238E27FC236}">
                <a16:creationId xmlns:a16="http://schemas.microsoft.com/office/drawing/2014/main" id="{C000DEB9-BB1B-714B-A7B6-D6E9AF86175B}"/>
              </a:ext>
            </a:extLst>
          </p:cNvPr>
          <p:cNvSpPr>
            <a:spLocks noGrp="1"/>
          </p:cNvSpPr>
          <p:nvPr>
            <p:ph type="sldNum" sz="quarter" idx="12"/>
          </p:nvPr>
        </p:nvSpPr>
        <p:spPr/>
        <p:txBody>
          <a:bodyPr/>
          <a:lstStyle/>
          <a:p>
            <a:fld id="{1FE31415-D8BD-A942-9704-B6CE65DA21A9}" type="slidenum">
              <a:rPr lang="en-US" smtClean="0"/>
              <a:t>4</a:t>
            </a:fld>
            <a:endParaRPr lang="en-US"/>
          </a:p>
        </p:txBody>
      </p:sp>
    </p:spTree>
    <p:extLst>
      <p:ext uri="{BB962C8B-B14F-4D97-AF65-F5344CB8AC3E}">
        <p14:creationId xmlns:p14="http://schemas.microsoft.com/office/powerpoint/2010/main" val="1933742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6CE69-2ABB-6545-9C95-A49FD0E1F489}"/>
              </a:ext>
            </a:extLst>
          </p:cNvPr>
          <p:cNvSpPr>
            <a:spLocks noGrp="1"/>
          </p:cNvSpPr>
          <p:nvPr>
            <p:ph type="title"/>
          </p:nvPr>
        </p:nvSpPr>
        <p:spPr/>
        <p:txBody>
          <a:bodyPr/>
          <a:lstStyle/>
          <a:p>
            <a:r>
              <a:rPr lang="en-US" dirty="0"/>
              <a:t> PINEAL GLAND AND RETINA</a:t>
            </a:r>
          </a:p>
        </p:txBody>
      </p:sp>
      <p:sp>
        <p:nvSpPr>
          <p:cNvPr id="3" name="Content Placeholder 2">
            <a:extLst>
              <a:ext uri="{FF2B5EF4-FFF2-40B4-BE49-F238E27FC236}">
                <a16:creationId xmlns:a16="http://schemas.microsoft.com/office/drawing/2014/main" id="{753B6CCF-D9E4-BE40-BD1D-0881C9FD5419}"/>
              </a:ext>
            </a:extLst>
          </p:cNvPr>
          <p:cNvSpPr>
            <a:spLocks noGrp="1"/>
          </p:cNvSpPr>
          <p:nvPr>
            <p:ph idx="1"/>
          </p:nvPr>
        </p:nvSpPr>
        <p:spPr/>
        <p:txBody>
          <a:bodyPr/>
          <a:lstStyle/>
          <a:p>
            <a:pPr marL="0" indent="0">
              <a:buNone/>
            </a:pPr>
            <a:r>
              <a:rPr lang="en-US" dirty="0"/>
              <a:t>Animals perceive photoperiod through specialized photoreceptors in their eyes (rods and cones), which relay information about light and darkness to the brain. The brain then processes this information and communicates it to the pineal gland, leading to the production and regulation of melatonin. </a:t>
            </a:r>
          </a:p>
        </p:txBody>
      </p:sp>
      <p:sp>
        <p:nvSpPr>
          <p:cNvPr id="4" name="Slide Number Placeholder 3">
            <a:extLst>
              <a:ext uri="{FF2B5EF4-FFF2-40B4-BE49-F238E27FC236}">
                <a16:creationId xmlns:a16="http://schemas.microsoft.com/office/drawing/2014/main" id="{A4B448F1-2B7D-744C-B6EC-A45C29C9BBDA}"/>
              </a:ext>
            </a:extLst>
          </p:cNvPr>
          <p:cNvSpPr>
            <a:spLocks noGrp="1"/>
          </p:cNvSpPr>
          <p:nvPr>
            <p:ph type="sldNum" sz="quarter" idx="12"/>
          </p:nvPr>
        </p:nvSpPr>
        <p:spPr/>
        <p:txBody>
          <a:bodyPr/>
          <a:lstStyle/>
          <a:p>
            <a:fld id="{1FE31415-D8BD-A942-9704-B6CE65DA21A9}" type="slidenum">
              <a:rPr lang="en-US" smtClean="0"/>
              <a:t>5</a:t>
            </a:fld>
            <a:endParaRPr lang="en-US"/>
          </a:p>
        </p:txBody>
      </p:sp>
    </p:spTree>
    <p:extLst>
      <p:ext uri="{BB962C8B-B14F-4D97-AF65-F5344CB8AC3E}">
        <p14:creationId xmlns:p14="http://schemas.microsoft.com/office/powerpoint/2010/main" val="2361061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702D-5F09-E741-B912-6201DA921A30}"/>
              </a:ext>
            </a:extLst>
          </p:cNvPr>
          <p:cNvSpPr>
            <a:spLocks noGrp="1"/>
          </p:cNvSpPr>
          <p:nvPr>
            <p:ph type="title"/>
          </p:nvPr>
        </p:nvSpPr>
        <p:spPr>
          <a:xfrm>
            <a:off x="137160" y="365125"/>
            <a:ext cx="11216640" cy="1325563"/>
          </a:xfrm>
        </p:spPr>
        <p:txBody>
          <a:bodyPr/>
          <a:lstStyle/>
          <a:p>
            <a:r>
              <a:rPr lang="en-US" dirty="0"/>
              <a:t>CONT’D PINEAL GLAND AND RETINA</a:t>
            </a:r>
          </a:p>
        </p:txBody>
      </p:sp>
      <p:pic>
        <p:nvPicPr>
          <p:cNvPr id="4" name="Content Placeholder 3">
            <a:extLst>
              <a:ext uri="{FF2B5EF4-FFF2-40B4-BE49-F238E27FC236}">
                <a16:creationId xmlns:a16="http://schemas.microsoft.com/office/drawing/2014/main" id="{1B825ADE-416B-124C-BECE-B5DF13F7161C}"/>
              </a:ext>
            </a:extLst>
          </p:cNvPr>
          <p:cNvPicPr>
            <a:picLocks noGrp="1" noChangeAspect="1"/>
          </p:cNvPicPr>
          <p:nvPr>
            <p:ph idx="1"/>
          </p:nvPr>
        </p:nvPicPr>
        <p:blipFill>
          <a:blip r:embed="rId2"/>
          <a:stretch>
            <a:fillRect/>
          </a:stretch>
        </p:blipFill>
        <p:spPr>
          <a:xfrm>
            <a:off x="0" y="1539240"/>
            <a:ext cx="12192000" cy="5318760"/>
          </a:xfrm>
          <a:prstGeom prst="rect">
            <a:avLst/>
          </a:prstGeom>
        </p:spPr>
      </p:pic>
      <p:sp>
        <p:nvSpPr>
          <p:cNvPr id="5" name="Slide Number Placeholder 4">
            <a:extLst>
              <a:ext uri="{FF2B5EF4-FFF2-40B4-BE49-F238E27FC236}">
                <a16:creationId xmlns:a16="http://schemas.microsoft.com/office/drawing/2014/main" id="{8BB3361D-FFF5-B846-9453-817822B7A641}"/>
              </a:ext>
            </a:extLst>
          </p:cNvPr>
          <p:cNvSpPr>
            <a:spLocks noGrp="1"/>
          </p:cNvSpPr>
          <p:nvPr>
            <p:ph type="sldNum" sz="quarter" idx="12"/>
          </p:nvPr>
        </p:nvSpPr>
        <p:spPr/>
        <p:txBody>
          <a:bodyPr/>
          <a:lstStyle/>
          <a:p>
            <a:fld id="{1FE31415-D8BD-A942-9704-B6CE65DA21A9}" type="slidenum">
              <a:rPr lang="en-US" smtClean="0"/>
              <a:t>6</a:t>
            </a:fld>
            <a:endParaRPr lang="en-US"/>
          </a:p>
        </p:txBody>
      </p:sp>
      <p:sp>
        <p:nvSpPr>
          <p:cNvPr id="6" name="TextBox 5">
            <a:extLst>
              <a:ext uri="{FF2B5EF4-FFF2-40B4-BE49-F238E27FC236}">
                <a16:creationId xmlns:a16="http://schemas.microsoft.com/office/drawing/2014/main" id="{8BD60885-AC56-264C-A7A7-901131DD6AA1}"/>
              </a:ext>
            </a:extLst>
          </p:cNvPr>
          <p:cNvSpPr txBox="1"/>
          <p:nvPr/>
        </p:nvSpPr>
        <p:spPr>
          <a:xfrm>
            <a:off x="959370" y="6250898"/>
            <a:ext cx="827471" cy="369332"/>
          </a:xfrm>
          <a:prstGeom prst="rect">
            <a:avLst/>
          </a:prstGeom>
          <a:noFill/>
        </p:spPr>
        <p:txBody>
          <a:bodyPr wrap="none" rtlCol="0">
            <a:spAutoFit/>
          </a:bodyPr>
          <a:lstStyle/>
          <a:p>
            <a:r>
              <a:rPr lang="en-US" dirty="0"/>
              <a:t>F</a:t>
            </a:r>
            <a:r>
              <a:rPr lang="en-US" dirty="0">
                <a:solidFill>
                  <a:schemeClr val="bg1"/>
                </a:solidFill>
              </a:rPr>
              <a:t>FIG. 1</a:t>
            </a:r>
            <a:endParaRPr lang="en-US" dirty="0"/>
          </a:p>
        </p:txBody>
      </p:sp>
    </p:spTree>
    <p:extLst>
      <p:ext uri="{BB962C8B-B14F-4D97-AF65-F5344CB8AC3E}">
        <p14:creationId xmlns:p14="http://schemas.microsoft.com/office/powerpoint/2010/main" val="8092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9FB3F-1B57-B949-A9AA-2E04AE6808B1}"/>
              </a:ext>
            </a:extLst>
          </p:cNvPr>
          <p:cNvSpPr>
            <a:spLocks noGrp="1"/>
          </p:cNvSpPr>
          <p:nvPr>
            <p:ph type="title"/>
          </p:nvPr>
        </p:nvSpPr>
        <p:spPr>
          <a:xfrm>
            <a:off x="411480" y="365125"/>
            <a:ext cx="10942320" cy="1325563"/>
          </a:xfrm>
        </p:spPr>
        <p:txBody>
          <a:bodyPr/>
          <a:lstStyle/>
          <a:p>
            <a:r>
              <a:rPr lang="en-US" dirty="0"/>
              <a:t>EFFECTS OF PHOTOPERIOD ON REPRODUCTION</a:t>
            </a:r>
          </a:p>
        </p:txBody>
      </p:sp>
      <p:sp>
        <p:nvSpPr>
          <p:cNvPr id="3" name="Content Placeholder 2">
            <a:extLst>
              <a:ext uri="{FF2B5EF4-FFF2-40B4-BE49-F238E27FC236}">
                <a16:creationId xmlns:a16="http://schemas.microsoft.com/office/drawing/2014/main" id="{E572D482-C758-8141-9549-EFAC03E96F89}"/>
              </a:ext>
            </a:extLst>
          </p:cNvPr>
          <p:cNvSpPr>
            <a:spLocks noGrp="1"/>
          </p:cNvSpPr>
          <p:nvPr>
            <p:ph idx="1"/>
          </p:nvPr>
        </p:nvSpPr>
        <p:spPr>
          <a:xfrm>
            <a:off x="0" y="1508760"/>
            <a:ext cx="12192000" cy="5349239"/>
          </a:xfrm>
        </p:spPr>
        <p:txBody>
          <a:bodyPr/>
          <a:lstStyle/>
          <a:p>
            <a:r>
              <a:rPr lang="en-GB" dirty="0"/>
              <a:t>short day breeders, the decrease in daylight during the fall and winter leads to an increase in melatonin production by the pineal gland. Melatonin inhibits the release of GnRH, which in turn inhibits the production of FSH and LH. This leads to a decrease in sex hormone production and a decrease in reproductive activity</a:t>
            </a:r>
            <a:r>
              <a:rPr lang="en-US" dirty="0"/>
              <a:t>.Example Siberian hamster (</a:t>
            </a:r>
            <a:r>
              <a:rPr lang="en-US" dirty="0" err="1"/>
              <a:t>Phodopus</a:t>
            </a:r>
            <a:r>
              <a:rPr lang="en-US" dirty="0"/>
              <a:t> </a:t>
            </a:r>
            <a:r>
              <a:rPr lang="en-US" dirty="0" err="1"/>
              <a:t>sungorus</a:t>
            </a: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A24749A8-46B4-5A49-AE47-A033706F4896}"/>
              </a:ext>
            </a:extLst>
          </p:cNvPr>
          <p:cNvPicPr>
            <a:picLocks noChangeAspect="1"/>
          </p:cNvPicPr>
          <p:nvPr/>
        </p:nvPicPr>
        <p:blipFill>
          <a:blip r:embed="rId2"/>
          <a:stretch>
            <a:fillRect/>
          </a:stretch>
        </p:blipFill>
        <p:spPr>
          <a:xfrm>
            <a:off x="2971800" y="3566160"/>
            <a:ext cx="4846320" cy="3169920"/>
          </a:xfrm>
          <a:prstGeom prst="rect">
            <a:avLst/>
          </a:prstGeom>
        </p:spPr>
      </p:pic>
      <p:sp>
        <p:nvSpPr>
          <p:cNvPr id="5" name="Slide Number Placeholder 4">
            <a:extLst>
              <a:ext uri="{FF2B5EF4-FFF2-40B4-BE49-F238E27FC236}">
                <a16:creationId xmlns:a16="http://schemas.microsoft.com/office/drawing/2014/main" id="{B5E8879B-8140-254B-8925-863DDF0B0602}"/>
              </a:ext>
            </a:extLst>
          </p:cNvPr>
          <p:cNvSpPr>
            <a:spLocks noGrp="1"/>
          </p:cNvSpPr>
          <p:nvPr>
            <p:ph type="sldNum" sz="quarter" idx="12"/>
          </p:nvPr>
        </p:nvSpPr>
        <p:spPr/>
        <p:txBody>
          <a:bodyPr/>
          <a:lstStyle/>
          <a:p>
            <a:fld id="{1FE31415-D8BD-A942-9704-B6CE65DA21A9}" type="slidenum">
              <a:rPr lang="en-US" smtClean="0"/>
              <a:t>7</a:t>
            </a:fld>
            <a:endParaRPr lang="en-US"/>
          </a:p>
        </p:txBody>
      </p:sp>
      <p:sp>
        <p:nvSpPr>
          <p:cNvPr id="6" name="TextBox 5">
            <a:extLst>
              <a:ext uri="{FF2B5EF4-FFF2-40B4-BE49-F238E27FC236}">
                <a16:creationId xmlns:a16="http://schemas.microsoft.com/office/drawing/2014/main" id="{00546ED8-6668-9247-A18E-A39C1E4C1937}"/>
              </a:ext>
            </a:extLst>
          </p:cNvPr>
          <p:cNvSpPr txBox="1"/>
          <p:nvPr/>
        </p:nvSpPr>
        <p:spPr>
          <a:xfrm>
            <a:off x="8304552" y="6205928"/>
            <a:ext cx="719528" cy="369332"/>
          </a:xfrm>
          <a:prstGeom prst="rect">
            <a:avLst/>
          </a:prstGeom>
          <a:noFill/>
        </p:spPr>
        <p:txBody>
          <a:bodyPr wrap="square" rtlCol="0">
            <a:spAutoFit/>
          </a:bodyPr>
          <a:lstStyle/>
          <a:p>
            <a:r>
              <a:rPr lang="en-US" dirty="0"/>
              <a:t>FIG. 2</a:t>
            </a:r>
          </a:p>
        </p:txBody>
      </p:sp>
    </p:spTree>
    <p:extLst>
      <p:ext uri="{BB962C8B-B14F-4D97-AF65-F5344CB8AC3E}">
        <p14:creationId xmlns:p14="http://schemas.microsoft.com/office/powerpoint/2010/main" val="204146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CF2AF-2C2A-2146-A312-F216C5A02BD2}"/>
              </a:ext>
            </a:extLst>
          </p:cNvPr>
          <p:cNvSpPr>
            <a:spLocks noGrp="1"/>
          </p:cNvSpPr>
          <p:nvPr>
            <p:ph type="title"/>
          </p:nvPr>
        </p:nvSpPr>
        <p:spPr>
          <a:xfrm>
            <a:off x="198120" y="365125"/>
            <a:ext cx="11155680" cy="1325563"/>
          </a:xfrm>
        </p:spPr>
        <p:txBody>
          <a:bodyPr/>
          <a:lstStyle/>
          <a:p>
            <a:r>
              <a:rPr lang="en-US" dirty="0"/>
              <a:t>CONT’D EFFECTS OF PHOTOPERIOD ON REPRODUCTION</a:t>
            </a:r>
          </a:p>
        </p:txBody>
      </p:sp>
      <p:sp>
        <p:nvSpPr>
          <p:cNvPr id="3" name="Content Placeholder 2">
            <a:extLst>
              <a:ext uri="{FF2B5EF4-FFF2-40B4-BE49-F238E27FC236}">
                <a16:creationId xmlns:a16="http://schemas.microsoft.com/office/drawing/2014/main" id="{8B06D09F-9E57-4746-926A-77FE20A58AF5}"/>
              </a:ext>
            </a:extLst>
          </p:cNvPr>
          <p:cNvSpPr>
            <a:spLocks noGrp="1"/>
          </p:cNvSpPr>
          <p:nvPr>
            <p:ph idx="1"/>
          </p:nvPr>
        </p:nvSpPr>
        <p:spPr>
          <a:xfrm>
            <a:off x="0" y="1948721"/>
            <a:ext cx="12192000" cy="4909279"/>
          </a:xfrm>
        </p:spPr>
        <p:txBody>
          <a:bodyPr>
            <a:normAutofit/>
          </a:bodyPr>
          <a:lstStyle/>
          <a:p>
            <a:pPr marL="0" indent="0">
              <a:buNone/>
            </a:pPr>
            <a:endParaRPr lang="en-US" dirty="0"/>
          </a:p>
          <a:p>
            <a:pPr marL="0" indent="0">
              <a:buNone/>
            </a:pPr>
            <a:r>
              <a:rPr lang="en-US" dirty="0"/>
              <a:t>The Siberian hamster's reproductive behavior is tightly regulated by photoperiodic changes during the winter season. The decreasing day length and longer nights trigger an increase in melatonin production, which leads to a temporary shutdown of the reproductive system. </a:t>
            </a:r>
            <a:br>
              <a:rPr lang="en-US" dirty="0"/>
            </a:br>
            <a:endParaRPr lang="en-US" dirty="0"/>
          </a:p>
        </p:txBody>
      </p:sp>
      <p:sp>
        <p:nvSpPr>
          <p:cNvPr id="4" name="Slide Number Placeholder 3">
            <a:extLst>
              <a:ext uri="{FF2B5EF4-FFF2-40B4-BE49-F238E27FC236}">
                <a16:creationId xmlns:a16="http://schemas.microsoft.com/office/drawing/2014/main" id="{D57EB660-691A-F444-933F-98C99A295540}"/>
              </a:ext>
            </a:extLst>
          </p:cNvPr>
          <p:cNvSpPr>
            <a:spLocks noGrp="1"/>
          </p:cNvSpPr>
          <p:nvPr>
            <p:ph type="sldNum" sz="quarter" idx="12"/>
          </p:nvPr>
        </p:nvSpPr>
        <p:spPr/>
        <p:txBody>
          <a:bodyPr/>
          <a:lstStyle/>
          <a:p>
            <a:fld id="{1FE31415-D8BD-A942-9704-B6CE65DA21A9}" type="slidenum">
              <a:rPr lang="en-US" smtClean="0"/>
              <a:t>8</a:t>
            </a:fld>
            <a:endParaRPr lang="en-US"/>
          </a:p>
        </p:txBody>
      </p:sp>
    </p:spTree>
    <p:extLst>
      <p:ext uri="{BB962C8B-B14F-4D97-AF65-F5344CB8AC3E}">
        <p14:creationId xmlns:p14="http://schemas.microsoft.com/office/powerpoint/2010/main" val="4105101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801-503C-A744-A79A-ED7453C117A4}"/>
              </a:ext>
            </a:extLst>
          </p:cNvPr>
          <p:cNvSpPr>
            <a:spLocks noGrp="1"/>
          </p:cNvSpPr>
          <p:nvPr>
            <p:ph type="title"/>
          </p:nvPr>
        </p:nvSpPr>
        <p:spPr>
          <a:xfrm>
            <a:off x="457200" y="365125"/>
            <a:ext cx="10896600" cy="1325563"/>
          </a:xfrm>
        </p:spPr>
        <p:txBody>
          <a:bodyPr/>
          <a:lstStyle/>
          <a:p>
            <a:r>
              <a:rPr lang="en-US" dirty="0"/>
              <a:t>CONT’D EFFECTS OF PHOTOPERIOD ON REPRODUCTION</a:t>
            </a:r>
          </a:p>
        </p:txBody>
      </p:sp>
      <p:sp>
        <p:nvSpPr>
          <p:cNvPr id="6" name="Content Placeholder 5">
            <a:extLst>
              <a:ext uri="{FF2B5EF4-FFF2-40B4-BE49-F238E27FC236}">
                <a16:creationId xmlns:a16="http://schemas.microsoft.com/office/drawing/2014/main" id="{1F27625B-3D39-8D49-8B01-EFC94933EA2A}"/>
              </a:ext>
            </a:extLst>
          </p:cNvPr>
          <p:cNvSpPr>
            <a:spLocks noGrp="1"/>
          </p:cNvSpPr>
          <p:nvPr>
            <p:ph idx="1"/>
          </p:nvPr>
        </p:nvSpPr>
        <p:spPr>
          <a:xfrm>
            <a:off x="0" y="1690688"/>
            <a:ext cx="12192000" cy="5167312"/>
          </a:xfrm>
        </p:spPr>
        <p:txBody>
          <a:bodyPr/>
          <a:lstStyle/>
          <a:p>
            <a:pPr marL="0" indent="0">
              <a:buNone/>
            </a:pPr>
            <a:r>
              <a:rPr lang="en-GB" dirty="0"/>
              <a:t>In long day breeders, the increase in daylight during the spring and summer leads to a decrease in melatonin production. This allows GnRH to be released, which stimulates the production of FSH and LH. This leads to an increase in sex hormone production and an increase in reproductive activity</a:t>
            </a:r>
            <a:r>
              <a:rPr lang="en-US" dirty="0"/>
              <a:t>. Honeybees (</a:t>
            </a:r>
            <a:r>
              <a:rPr lang="en-US" dirty="0" err="1"/>
              <a:t>Apis</a:t>
            </a:r>
            <a:r>
              <a:rPr lang="en-US" dirty="0"/>
              <a:t> mellifera)</a:t>
            </a:r>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pic>
        <p:nvPicPr>
          <p:cNvPr id="8" name="Picture 7">
            <a:extLst>
              <a:ext uri="{FF2B5EF4-FFF2-40B4-BE49-F238E27FC236}">
                <a16:creationId xmlns:a16="http://schemas.microsoft.com/office/drawing/2014/main" id="{286BA684-CFB1-2847-A67F-0A634B59F012}"/>
              </a:ext>
            </a:extLst>
          </p:cNvPr>
          <p:cNvPicPr>
            <a:picLocks noChangeAspect="1"/>
          </p:cNvPicPr>
          <p:nvPr/>
        </p:nvPicPr>
        <p:blipFill>
          <a:blip r:embed="rId2"/>
          <a:stretch>
            <a:fillRect/>
          </a:stretch>
        </p:blipFill>
        <p:spPr>
          <a:xfrm>
            <a:off x="3882452" y="3882452"/>
            <a:ext cx="4232848" cy="2975547"/>
          </a:xfrm>
          <a:prstGeom prst="rect">
            <a:avLst/>
          </a:prstGeom>
        </p:spPr>
      </p:pic>
      <p:sp>
        <p:nvSpPr>
          <p:cNvPr id="9" name="Slide Number Placeholder 8">
            <a:extLst>
              <a:ext uri="{FF2B5EF4-FFF2-40B4-BE49-F238E27FC236}">
                <a16:creationId xmlns:a16="http://schemas.microsoft.com/office/drawing/2014/main" id="{A7EFD889-C7E0-D04B-95F9-B5D956D207AC}"/>
              </a:ext>
            </a:extLst>
          </p:cNvPr>
          <p:cNvSpPr>
            <a:spLocks noGrp="1"/>
          </p:cNvSpPr>
          <p:nvPr>
            <p:ph type="sldNum" sz="quarter" idx="12"/>
          </p:nvPr>
        </p:nvSpPr>
        <p:spPr/>
        <p:txBody>
          <a:bodyPr/>
          <a:lstStyle/>
          <a:p>
            <a:fld id="{1FE31415-D8BD-A942-9704-B6CE65DA21A9}" type="slidenum">
              <a:rPr lang="en-US" smtClean="0"/>
              <a:t>9</a:t>
            </a:fld>
            <a:endParaRPr lang="en-US"/>
          </a:p>
        </p:txBody>
      </p:sp>
      <p:sp>
        <p:nvSpPr>
          <p:cNvPr id="10" name="TextBox 9">
            <a:extLst>
              <a:ext uri="{FF2B5EF4-FFF2-40B4-BE49-F238E27FC236}">
                <a16:creationId xmlns:a16="http://schemas.microsoft.com/office/drawing/2014/main" id="{3981313D-4132-014A-BCCD-65024224F009}"/>
              </a:ext>
            </a:extLst>
          </p:cNvPr>
          <p:cNvSpPr txBox="1"/>
          <p:nvPr/>
        </p:nvSpPr>
        <p:spPr>
          <a:xfrm>
            <a:off x="9099030" y="6011056"/>
            <a:ext cx="721672" cy="369332"/>
          </a:xfrm>
          <a:prstGeom prst="rect">
            <a:avLst/>
          </a:prstGeom>
          <a:noFill/>
        </p:spPr>
        <p:txBody>
          <a:bodyPr wrap="none" rtlCol="0">
            <a:spAutoFit/>
          </a:bodyPr>
          <a:lstStyle/>
          <a:p>
            <a:r>
              <a:rPr lang="en-US" dirty="0"/>
              <a:t>FIG. 3</a:t>
            </a:r>
          </a:p>
        </p:txBody>
      </p:sp>
    </p:spTree>
    <p:extLst>
      <p:ext uri="{BB962C8B-B14F-4D97-AF65-F5344CB8AC3E}">
        <p14:creationId xmlns:p14="http://schemas.microsoft.com/office/powerpoint/2010/main" val="1297157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2399742</TotalTime>
  <Words>876</Words>
  <Application>Microsoft Macintosh PowerPoint</Application>
  <PresentationFormat>Widescreen</PresentationFormat>
  <Paragraphs>90</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EFFECTS OF PHOTOPERIOD ON REPRODUCTION AND MATING BEHAVIOR  </vt:lpstr>
      <vt:lpstr>OUTLINE</vt:lpstr>
      <vt:lpstr>INTRODUCTION</vt:lpstr>
      <vt:lpstr>CONT’D INTRODUCTION</vt:lpstr>
      <vt:lpstr> PINEAL GLAND AND RETINA</vt:lpstr>
      <vt:lpstr>CONT’D PINEAL GLAND AND RETINA</vt:lpstr>
      <vt:lpstr>EFFECTS OF PHOTOPERIOD ON REPRODUCTION</vt:lpstr>
      <vt:lpstr>CONT’D EFFECTS OF PHOTOPERIOD ON REPRODUCTION</vt:lpstr>
      <vt:lpstr>CONT’D EFFECTS OF PHOTOPERIOD ON REPRODUCTION</vt:lpstr>
      <vt:lpstr>CONT’ EFFECTS OF PHOTOPERIOD ON REPRODUCTION</vt:lpstr>
      <vt:lpstr>EFFECTS OF PHOTOPERIODS ON MATING BEHAVIOR</vt:lpstr>
      <vt:lpstr>CONT’D EFFECTS OF PHOTOPERIOD ON MATING BEHAVIOR</vt:lpstr>
      <vt:lpstr>CONT’D EFFECTS OF PHOTOPERIOD ON MATING BEHAVIOR</vt:lpstr>
      <vt:lpstr>CONCLUSION</vt:lpstr>
      <vt:lpstr>REFERENCES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20 </dc:title>
  <dc:creator>Microsoft Office User</dc:creator>
  <cp:lastModifiedBy>Microsoft Office User</cp:lastModifiedBy>
  <cp:revision>22</cp:revision>
  <dcterms:created xsi:type="dcterms:W3CDTF">2019-01-02T21:18:18Z</dcterms:created>
  <dcterms:modified xsi:type="dcterms:W3CDTF">2023-07-27T11:11:04Z</dcterms:modified>
</cp:coreProperties>
</file>